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handoutMasterIdLst>
    <p:handoutMasterId r:id="rId55"/>
  </p:handoutMasterIdLst>
  <p:sldIdLst>
    <p:sldId id="273" r:id="rId2"/>
    <p:sldId id="274" r:id="rId3"/>
    <p:sldId id="393" r:id="rId4"/>
    <p:sldId id="408" r:id="rId5"/>
    <p:sldId id="395" r:id="rId6"/>
    <p:sldId id="347" r:id="rId7"/>
    <p:sldId id="364" r:id="rId8"/>
    <p:sldId id="394" r:id="rId9"/>
    <p:sldId id="396" r:id="rId10"/>
    <p:sldId id="402" r:id="rId11"/>
    <p:sldId id="355" r:id="rId12"/>
    <p:sldId id="403" r:id="rId13"/>
    <p:sldId id="356" r:id="rId14"/>
    <p:sldId id="284" r:id="rId15"/>
    <p:sldId id="404" r:id="rId16"/>
    <p:sldId id="397" r:id="rId17"/>
    <p:sldId id="369" r:id="rId18"/>
    <p:sldId id="405" r:id="rId19"/>
    <p:sldId id="370" r:id="rId20"/>
    <p:sldId id="374" r:id="rId21"/>
    <p:sldId id="375" r:id="rId22"/>
    <p:sldId id="378" r:id="rId23"/>
    <p:sldId id="409" r:id="rId24"/>
    <p:sldId id="410" r:id="rId25"/>
    <p:sldId id="411" r:id="rId26"/>
    <p:sldId id="412" r:id="rId27"/>
    <p:sldId id="413" r:id="rId28"/>
    <p:sldId id="414" r:id="rId29"/>
    <p:sldId id="415" r:id="rId30"/>
    <p:sldId id="416" r:id="rId31"/>
    <p:sldId id="417" r:id="rId32"/>
    <p:sldId id="418" r:id="rId33"/>
    <p:sldId id="419" r:id="rId34"/>
    <p:sldId id="420" r:id="rId35"/>
    <p:sldId id="421" r:id="rId36"/>
    <p:sldId id="422" r:id="rId37"/>
    <p:sldId id="423" r:id="rId38"/>
    <p:sldId id="424" r:id="rId39"/>
    <p:sldId id="425" r:id="rId40"/>
    <p:sldId id="426" r:id="rId41"/>
    <p:sldId id="427" r:id="rId42"/>
    <p:sldId id="428" r:id="rId43"/>
    <p:sldId id="429" r:id="rId44"/>
    <p:sldId id="430" r:id="rId45"/>
    <p:sldId id="431" r:id="rId46"/>
    <p:sldId id="432" r:id="rId47"/>
    <p:sldId id="433" r:id="rId48"/>
    <p:sldId id="434" r:id="rId49"/>
    <p:sldId id="435" r:id="rId50"/>
    <p:sldId id="436" r:id="rId51"/>
    <p:sldId id="437" r:id="rId52"/>
    <p:sldId id="345" r:id="rId5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11975"/>
    <a:srgbClr val="D6006B"/>
    <a:srgbClr val="F3A3CF"/>
    <a:srgbClr val="CC0066"/>
    <a:srgbClr val="3298D6"/>
    <a:srgbClr val="50A7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3011" autoAdjust="0"/>
  </p:normalViewPr>
  <p:slideViewPr>
    <p:cSldViewPr>
      <p:cViewPr>
        <p:scale>
          <a:sx n="72" d="100"/>
          <a:sy n="72" d="100"/>
        </p:scale>
        <p:origin x="-834" y="-7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E798227-48C9-4757-8595-25C7EA4399F9}" type="datetimeFigureOut">
              <a:rPr lang="en-US" smtClean="0"/>
              <a:pPr/>
              <a:t>2/24/2019</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B8ADDD1-71F0-41C9-BB64-14BDA5508FBE}" type="slidenum">
              <a:rPr lang="en-US" smtClean="0"/>
              <a:pPr/>
              <a:t>‹#›</a:t>
            </a:fld>
            <a:endParaRPr lang="en-US"/>
          </a:p>
        </p:txBody>
      </p:sp>
    </p:spTree>
    <p:extLst>
      <p:ext uri="{BB962C8B-B14F-4D97-AF65-F5344CB8AC3E}">
        <p14:creationId xmlns:p14="http://schemas.microsoft.com/office/powerpoint/2010/main" val="3510414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7" y="0"/>
            <a:ext cx="2945659" cy="496411"/>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74" y="0"/>
            <a:ext cx="2945659" cy="496411"/>
          </a:xfrm>
          <a:prstGeom prst="rect">
            <a:avLst/>
          </a:prstGeom>
        </p:spPr>
        <p:txBody>
          <a:bodyPr vert="horz" lIns="91440" tIns="45720" rIns="91440" bIns="45720" rtlCol="1"/>
          <a:lstStyle>
            <a:lvl1pPr algn="l">
              <a:defRPr sz="1200"/>
            </a:lvl1pPr>
          </a:lstStyle>
          <a:p>
            <a:fld id="{03F65DD7-4F9C-43A5-930E-1ED8B6026EAE}" type="datetimeFigureOut">
              <a:rPr lang="fa-IR" smtClean="0"/>
              <a:pPr/>
              <a:t>06/19/1440</a:t>
            </a:fld>
            <a:endParaRPr lang="fa-I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52017" y="9430092"/>
            <a:ext cx="2945659" cy="496411"/>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74" y="9430092"/>
            <a:ext cx="2945659" cy="496411"/>
          </a:xfrm>
          <a:prstGeom prst="rect">
            <a:avLst/>
          </a:prstGeom>
        </p:spPr>
        <p:txBody>
          <a:bodyPr vert="horz" lIns="91440" tIns="45720" rIns="91440" bIns="45720" rtlCol="1" anchor="b"/>
          <a:lstStyle>
            <a:lvl1pPr algn="l">
              <a:defRPr sz="1200"/>
            </a:lvl1pPr>
          </a:lstStyle>
          <a:p>
            <a:fld id="{51B313B5-A7A1-4581-90D7-FC501B4E45FA}" type="slidenum">
              <a:rPr lang="fa-IR" smtClean="0"/>
              <a:pPr/>
              <a:t>‹#›</a:t>
            </a:fld>
            <a:endParaRPr lang="fa-IR"/>
          </a:p>
        </p:txBody>
      </p:sp>
    </p:spTree>
    <p:extLst>
      <p:ext uri="{BB962C8B-B14F-4D97-AF65-F5344CB8AC3E}">
        <p14:creationId xmlns:p14="http://schemas.microsoft.com/office/powerpoint/2010/main" val="426481096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654F0D-5505-4142-9438-F29AFF7A8E3E}" type="slidenum">
              <a:rPr lang="fa-IR" smtClean="0">
                <a:ea typeface="Majalla UI"/>
                <a:cs typeface="Majalla UI"/>
              </a:rPr>
              <a:pPr fontAlgn="base">
                <a:spcBef>
                  <a:spcPct val="0"/>
                </a:spcBef>
                <a:spcAft>
                  <a:spcPct val="0"/>
                </a:spcAft>
                <a:defRPr/>
              </a:pPr>
              <a:t>1</a:t>
            </a:fld>
            <a:endParaRPr lang="fa-IR" smtClean="0">
              <a:ea typeface="Majalla UI"/>
              <a:cs typeface="Majalla U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0912DA5-6DE9-4A69-BDAB-4EA2A7AAE885}" type="slidenum">
              <a:rPr lang="en-US"/>
              <a:pPr>
                <a:defRPr/>
              </a:pPr>
              <a:t>4</a:t>
            </a:fld>
            <a:endParaRPr lang="en-US"/>
          </a:p>
        </p:txBody>
      </p:sp>
      <p:sp>
        <p:nvSpPr>
          <p:cNvPr id="1034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3"/>
          <p:cNvSpPr>
            <a:spLocks noGrp="1" noChangeArrowheads="1"/>
          </p:cNvSpPr>
          <p:nvPr>
            <p:ph type="body" idx="1"/>
          </p:nvPr>
        </p:nvSpPr>
        <p:spPr bwMode="auto">
          <a:noFill/>
        </p:spPr>
        <p:txBody>
          <a:bodyPr/>
          <a:lstStyle/>
          <a:p>
            <a:endParaRPr lang="fa-IR"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ADC402F-320C-47FA-BABE-8B7068668A8F}" type="slidenum">
              <a:rPr lang="en-US" smtClean="0"/>
              <a:pPr/>
              <a:t>20</a:t>
            </a:fld>
            <a:endParaRPr lang="en-US"/>
          </a:p>
        </p:txBody>
      </p:sp>
    </p:spTree>
    <p:extLst>
      <p:ext uri="{BB962C8B-B14F-4D97-AF65-F5344CB8AC3E}">
        <p14:creationId xmlns:p14="http://schemas.microsoft.com/office/powerpoint/2010/main" val="1989657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B313B5-A7A1-4581-90D7-FC501B4E45FA}" type="slidenum">
              <a:rPr lang="fa-IR" smtClean="0"/>
              <a:pPr/>
              <a:t>30</a:t>
            </a:fld>
            <a:endParaRPr lang="fa-IR"/>
          </a:p>
        </p:txBody>
      </p:sp>
    </p:spTree>
    <p:extLst>
      <p:ext uri="{BB962C8B-B14F-4D97-AF65-F5344CB8AC3E}">
        <p14:creationId xmlns:p14="http://schemas.microsoft.com/office/powerpoint/2010/main" val="2470167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5"/>
          <p:cNvSpPr>
            <a:spLocks/>
          </p:cNvSpPr>
          <p:nvPr/>
        </p:nvSpPr>
        <p:spPr bwMode="auto">
          <a:xfrm>
            <a:off x="1" y="4324351"/>
            <a:ext cx="1308497" cy="777875"/>
          </a:xfrm>
          <a:custGeom>
            <a:avLst/>
            <a:gdLst>
              <a:gd name="T0" fmla="*/ 287 w 372"/>
              <a:gd name="T1" fmla="*/ 166 h 166"/>
              <a:gd name="T2" fmla="*/ 293 w 372"/>
              <a:gd name="T3" fmla="*/ 164 h 166"/>
              <a:gd name="T4" fmla="*/ 294 w 372"/>
              <a:gd name="T5" fmla="*/ 163 h 166"/>
              <a:gd name="T6" fmla="*/ 370 w 372"/>
              <a:gd name="T7" fmla="*/ 87 h 166"/>
              <a:gd name="T8" fmla="*/ 370 w 372"/>
              <a:gd name="T9" fmla="*/ 78 h 166"/>
              <a:gd name="T10" fmla="*/ 294 w 372"/>
              <a:gd name="T11" fmla="*/ 3 h 166"/>
              <a:gd name="T12" fmla="*/ 293 w 372"/>
              <a:gd name="T13" fmla="*/ 2 h 166"/>
              <a:gd name="T14" fmla="*/ 287 w 372"/>
              <a:gd name="T15" fmla="*/ 0 h 166"/>
              <a:gd name="T16" fmla="*/ 0 w 372"/>
              <a:gd name="T17" fmla="*/ 0 h 166"/>
              <a:gd name="T18" fmla="*/ 0 w 372"/>
              <a:gd name="T19" fmla="*/ 166 h 166"/>
              <a:gd name="T20" fmla="*/ 287 w 372"/>
              <a:gd name="T21" fmla="*/ 166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1910" y="4777380"/>
            <a:ext cx="668654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E5EB732A-2B71-49C7-A629-77B50A0879DC}" type="datetime1">
              <a:rPr lang="en-US" smtClean="0">
                <a:solidFill>
                  <a:prstClr val="black">
                    <a:tint val="75000"/>
                  </a:prstClr>
                </a:solidFill>
              </a:rPr>
              <a:t>2/24/2019</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398859" y="4529139"/>
            <a:ext cx="584597" cy="365125"/>
          </a:xfrm>
        </p:spPr>
        <p:txBody>
          <a:bodyPr/>
          <a:lstStyle>
            <a:lvl1pPr>
              <a:defRPr/>
            </a:lvl1pPr>
          </a:lstStyle>
          <a:p>
            <a:fld id="{35AC9E4E-B627-4F32-9113-E6B0286AC9AB}" type="slidenum">
              <a:rPr lang="en-US" altLang="en-US"/>
              <a:pPr/>
              <a:t>‹#›</a:t>
            </a:fld>
            <a:endParaRPr lang="en-US" altLang="en-US"/>
          </a:p>
        </p:txBody>
      </p:sp>
    </p:spTree>
    <p:extLst>
      <p:ext uri="{BB962C8B-B14F-4D97-AF65-F5344CB8AC3E}">
        <p14:creationId xmlns:p14="http://schemas.microsoft.com/office/powerpoint/2010/main" val="2196047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p:cNvSpPr>
            <a:spLocks/>
          </p:cNvSpPr>
          <p:nvPr/>
        </p:nvSpPr>
        <p:spPr bwMode="auto">
          <a:xfrm flipV="1">
            <a:off x="-3572" y="31781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828A9F-0A43-43C3-9C25-A065F4B03CE7}" type="datetime1">
              <a:rPr lang="en-US" smtClean="0">
                <a:solidFill>
                  <a:prstClr val="black">
                    <a:tint val="75000"/>
                  </a:prstClr>
                </a:solidFill>
              </a:rPr>
              <a:t>2/24/2019</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398859" y="3244851"/>
            <a:ext cx="584597" cy="365125"/>
          </a:xfrm>
        </p:spPr>
        <p:txBody>
          <a:bodyPr/>
          <a:lstStyle>
            <a:lvl1pPr>
              <a:defRPr/>
            </a:lvl1pPr>
          </a:lstStyle>
          <a:p>
            <a:fld id="{93A948E2-9FDC-4574-A7C3-86B2473300F2}" type="slidenum">
              <a:rPr lang="en-US" altLang="en-US"/>
              <a:pPr/>
              <a:t>‹#›</a:t>
            </a:fld>
            <a:endParaRPr lang="en-US" altLang="en-US"/>
          </a:p>
        </p:txBody>
      </p:sp>
    </p:spTree>
    <p:extLst>
      <p:ext uri="{BB962C8B-B14F-4D97-AF65-F5344CB8AC3E}">
        <p14:creationId xmlns:p14="http://schemas.microsoft.com/office/powerpoint/2010/main" val="3010898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p:cNvSpPr>
            <a:spLocks/>
          </p:cNvSpPr>
          <p:nvPr/>
        </p:nvSpPr>
        <p:spPr bwMode="auto">
          <a:xfrm flipV="1">
            <a:off x="-3572" y="31781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6" name="TextBox 36"/>
          <p:cNvSpPr txBox="1">
            <a:spLocks noChangeArrowheads="1"/>
          </p:cNvSpPr>
          <p:nvPr/>
        </p:nvSpPr>
        <p:spPr bwMode="auto">
          <a:xfrm>
            <a:off x="1850231"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defTabSz="457200" fontAlgn="base">
              <a:spcBef>
                <a:spcPct val="0"/>
              </a:spcBef>
              <a:spcAft>
                <a:spcPct val="0"/>
              </a:spcAft>
            </a:pPr>
            <a:r>
              <a:rPr lang="en-US" altLang="en-US" sz="8000">
                <a:solidFill>
                  <a:srgbClr val="E32D91"/>
                </a:solidFill>
                <a:latin typeface="Arial" charset="0"/>
              </a:rPr>
              <a:t>“</a:t>
            </a:r>
          </a:p>
        </p:txBody>
      </p:sp>
      <p:sp>
        <p:nvSpPr>
          <p:cNvPr id="7" name="TextBox 37"/>
          <p:cNvSpPr txBox="1">
            <a:spLocks noChangeArrowheads="1"/>
          </p:cNvSpPr>
          <p:nvPr/>
        </p:nvSpPr>
        <p:spPr bwMode="auto">
          <a:xfrm>
            <a:off x="8335566"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defTabSz="457200" fontAlgn="base">
              <a:spcBef>
                <a:spcPct val="0"/>
              </a:spcBef>
              <a:spcAft>
                <a:spcPct val="0"/>
              </a:spcAft>
            </a:pPr>
            <a:r>
              <a:rPr lang="en-US" altLang="en-US" sz="8000">
                <a:solidFill>
                  <a:srgbClr val="E32D91"/>
                </a:solidFill>
                <a:latin typeface="Arial" charset="0"/>
              </a:rPr>
              <a:t>”</a:t>
            </a:r>
          </a:p>
        </p:txBody>
      </p:sp>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fld id="{7EE9057E-3423-4700-B15C-03EED69E18B0}" type="datetime1">
              <a:rPr lang="en-US" smtClean="0">
                <a:solidFill>
                  <a:prstClr val="black">
                    <a:tint val="75000"/>
                  </a:prstClr>
                </a:solidFill>
              </a:rPr>
              <a:t>2/24/2019</a:t>
            </a:fld>
            <a:endParaRPr lang="en-US" dirty="0">
              <a:solidFill>
                <a:prstClr val="black">
                  <a:tint val="75000"/>
                </a:prstClr>
              </a:solidFill>
            </a:endParaRPr>
          </a:p>
        </p:txBody>
      </p:sp>
      <p:sp>
        <p:nvSpPr>
          <p:cNvPr id="9" name="Footer Placeholder 4"/>
          <p:cNvSpPr>
            <a:spLocks noGrp="1"/>
          </p:cNvSpPr>
          <p:nvPr>
            <p:ph type="ftr" sz="quarter" idx="15"/>
          </p:nvPr>
        </p:nvSpPr>
        <p:spPr/>
        <p:txBody>
          <a:bodyPr/>
          <a:lstStyle>
            <a:lvl1pPr>
              <a:defRPr/>
            </a:lvl1pPr>
          </a:lstStyle>
          <a:p>
            <a:pPr>
              <a:defRPr/>
            </a:pPr>
            <a:endParaRPr lang="en-US">
              <a:solidFill>
                <a:prstClr val="black">
                  <a:tint val="75000"/>
                </a:prstClr>
              </a:solidFill>
            </a:endParaRPr>
          </a:p>
        </p:txBody>
      </p:sp>
      <p:sp>
        <p:nvSpPr>
          <p:cNvPr id="10" name="Slide Number Placeholder 5"/>
          <p:cNvSpPr>
            <a:spLocks noGrp="1"/>
          </p:cNvSpPr>
          <p:nvPr>
            <p:ph type="sldNum" sz="quarter" idx="16"/>
          </p:nvPr>
        </p:nvSpPr>
        <p:spPr>
          <a:xfrm>
            <a:off x="398859" y="3244851"/>
            <a:ext cx="584597" cy="365125"/>
          </a:xfrm>
        </p:spPr>
        <p:txBody>
          <a:bodyPr/>
          <a:lstStyle>
            <a:lvl1pPr>
              <a:defRPr/>
            </a:lvl1pPr>
          </a:lstStyle>
          <a:p>
            <a:fld id="{DBAAFDF3-8C6E-45B2-9BD1-88ADD3064D80}" type="slidenum">
              <a:rPr lang="en-US" altLang="en-US"/>
              <a:pPr/>
              <a:t>‹#›</a:t>
            </a:fld>
            <a:endParaRPr lang="en-US" altLang="en-US"/>
          </a:p>
        </p:txBody>
      </p:sp>
    </p:spTree>
    <p:extLst>
      <p:ext uri="{BB962C8B-B14F-4D97-AF65-F5344CB8AC3E}">
        <p14:creationId xmlns:p14="http://schemas.microsoft.com/office/powerpoint/2010/main" val="4103721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p:cNvSpPr>
            <a:spLocks/>
          </p:cNvSpPr>
          <p:nvPr/>
        </p:nvSpPr>
        <p:spPr bwMode="auto">
          <a:xfrm flipV="1">
            <a:off x="-3572" y="491172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1910" y="5181600"/>
            <a:ext cx="6686550"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24F42737-229D-4AA7-93BB-43B8E2A484BC}" type="datetime1">
              <a:rPr lang="en-US" smtClean="0">
                <a:solidFill>
                  <a:prstClr val="black">
                    <a:tint val="75000"/>
                  </a:prstClr>
                </a:solidFill>
              </a:rPr>
              <a:t>2/24/2019</a:t>
            </a:fld>
            <a:endParaRPr lang="en-US" dirty="0">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8" name="Slide Number Placeholder 6"/>
          <p:cNvSpPr>
            <a:spLocks noGrp="1"/>
          </p:cNvSpPr>
          <p:nvPr>
            <p:ph type="sldNum" sz="quarter" idx="12"/>
          </p:nvPr>
        </p:nvSpPr>
        <p:spPr>
          <a:xfrm>
            <a:off x="398859" y="4983164"/>
            <a:ext cx="584597" cy="365125"/>
          </a:xfrm>
        </p:spPr>
        <p:txBody>
          <a:bodyPr/>
          <a:lstStyle>
            <a:lvl1pPr>
              <a:defRPr/>
            </a:lvl1pPr>
          </a:lstStyle>
          <a:p>
            <a:fld id="{43BF1F86-9913-48B5-BB8D-741BBEA3097A}" type="slidenum">
              <a:rPr lang="en-US" altLang="en-US"/>
              <a:pPr/>
              <a:t>‹#›</a:t>
            </a:fld>
            <a:endParaRPr lang="en-US" altLang="en-US"/>
          </a:p>
        </p:txBody>
      </p:sp>
    </p:spTree>
    <p:extLst>
      <p:ext uri="{BB962C8B-B14F-4D97-AF65-F5344CB8AC3E}">
        <p14:creationId xmlns:p14="http://schemas.microsoft.com/office/powerpoint/2010/main" val="3643246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p:cNvSpPr>
            <a:spLocks/>
          </p:cNvSpPr>
          <p:nvPr/>
        </p:nvSpPr>
        <p:spPr bwMode="auto">
          <a:xfrm flipV="1">
            <a:off x="-3572" y="491172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6" name="TextBox 36"/>
          <p:cNvSpPr txBox="1">
            <a:spLocks noChangeArrowheads="1"/>
          </p:cNvSpPr>
          <p:nvPr/>
        </p:nvSpPr>
        <p:spPr bwMode="auto">
          <a:xfrm>
            <a:off x="1850231"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defTabSz="457200" fontAlgn="base">
              <a:spcBef>
                <a:spcPct val="0"/>
              </a:spcBef>
              <a:spcAft>
                <a:spcPct val="0"/>
              </a:spcAft>
            </a:pPr>
            <a:r>
              <a:rPr lang="en-US" altLang="en-US" sz="8000">
                <a:solidFill>
                  <a:srgbClr val="E32D91"/>
                </a:solidFill>
                <a:latin typeface="Arial" charset="0"/>
              </a:rPr>
              <a:t>“</a:t>
            </a:r>
          </a:p>
        </p:txBody>
      </p:sp>
      <p:sp>
        <p:nvSpPr>
          <p:cNvPr id="7" name="TextBox 37"/>
          <p:cNvSpPr txBox="1">
            <a:spLocks noChangeArrowheads="1"/>
          </p:cNvSpPr>
          <p:nvPr/>
        </p:nvSpPr>
        <p:spPr bwMode="auto">
          <a:xfrm>
            <a:off x="8335566"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defTabSz="457200" fontAlgn="base">
              <a:spcBef>
                <a:spcPct val="0"/>
              </a:spcBef>
              <a:spcAft>
                <a:spcPct val="0"/>
              </a:spcAft>
            </a:pPr>
            <a:r>
              <a:rPr lang="en-US" altLang="en-US" sz="8000">
                <a:solidFill>
                  <a:srgbClr val="E32D91"/>
                </a:solidFill>
                <a:latin typeface="Arial" charset="0"/>
              </a:rPr>
              <a:t>”</a:t>
            </a:r>
          </a:p>
        </p:txBody>
      </p:sp>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1910" y="5181600"/>
            <a:ext cx="6686550"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8" name="Date Placeholder 4"/>
          <p:cNvSpPr>
            <a:spLocks noGrp="1"/>
          </p:cNvSpPr>
          <p:nvPr>
            <p:ph type="dt" sz="half" idx="14"/>
          </p:nvPr>
        </p:nvSpPr>
        <p:spPr/>
        <p:txBody>
          <a:bodyPr/>
          <a:lstStyle>
            <a:lvl1pPr>
              <a:defRPr/>
            </a:lvl1pPr>
          </a:lstStyle>
          <a:p>
            <a:pPr>
              <a:defRPr/>
            </a:pPr>
            <a:fld id="{D2A853EC-284C-452D-A294-333CF2FCCE95}" type="datetime1">
              <a:rPr lang="en-US" smtClean="0">
                <a:solidFill>
                  <a:prstClr val="black">
                    <a:tint val="75000"/>
                  </a:prstClr>
                </a:solidFill>
              </a:rPr>
              <a:t>2/24/2019</a:t>
            </a:fld>
            <a:endParaRPr lang="en-US" dirty="0">
              <a:solidFill>
                <a:prstClr val="black">
                  <a:tint val="75000"/>
                </a:prstClr>
              </a:solidFill>
            </a:endParaRPr>
          </a:p>
        </p:txBody>
      </p:sp>
      <p:sp>
        <p:nvSpPr>
          <p:cNvPr id="9" name="Footer Placeholder 5"/>
          <p:cNvSpPr>
            <a:spLocks noGrp="1"/>
          </p:cNvSpPr>
          <p:nvPr>
            <p:ph type="ftr" sz="quarter" idx="15"/>
          </p:nvPr>
        </p:nvSpPr>
        <p:spPr/>
        <p:txBody>
          <a:bodyPr/>
          <a:lstStyle>
            <a:lvl1pPr>
              <a:defRPr/>
            </a:lvl1pPr>
          </a:lstStyle>
          <a:p>
            <a:pPr>
              <a:defRPr/>
            </a:pPr>
            <a:endParaRPr lang="en-US">
              <a:solidFill>
                <a:prstClr val="black">
                  <a:tint val="75000"/>
                </a:prstClr>
              </a:solidFill>
            </a:endParaRPr>
          </a:p>
        </p:txBody>
      </p:sp>
      <p:sp>
        <p:nvSpPr>
          <p:cNvPr id="10" name="Slide Number Placeholder 6"/>
          <p:cNvSpPr>
            <a:spLocks noGrp="1"/>
          </p:cNvSpPr>
          <p:nvPr>
            <p:ph type="sldNum" sz="quarter" idx="16"/>
          </p:nvPr>
        </p:nvSpPr>
        <p:spPr>
          <a:xfrm>
            <a:off x="398859" y="4983164"/>
            <a:ext cx="584597" cy="365125"/>
          </a:xfrm>
        </p:spPr>
        <p:txBody>
          <a:bodyPr/>
          <a:lstStyle>
            <a:lvl1pPr>
              <a:defRPr/>
            </a:lvl1pPr>
          </a:lstStyle>
          <a:p>
            <a:fld id="{CBDB472B-F75B-4788-9B71-15254C9AC512}" type="slidenum">
              <a:rPr lang="en-US" altLang="en-US"/>
              <a:pPr/>
              <a:t>‹#›</a:t>
            </a:fld>
            <a:endParaRPr lang="en-US" altLang="en-US"/>
          </a:p>
        </p:txBody>
      </p:sp>
    </p:spTree>
    <p:extLst>
      <p:ext uri="{BB962C8B-B14F-4D97-AF65-F5344CB8AC3E}">
        <p14:creationId xmlns:p14="http://schemas.microsoft.com/office/powerpoint/2010/main" val="3214014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p:cNvSpPr>
            <a:spLocks/>
          </p:cNvSpPr>
          <p:nvPr/>
        </p:nvSpPr>
        <p:spPr bwMode="auto">
          <a:xfrm flipV="1">
            <a:off x="-3572" y="491172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1910" y="5181600"/>
            <a:ext cx="6686550"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lvl1pPr>
          </a:lstStyle>
          <a:p>
            <a:pPr>
              <a:defRPr/>
            </a:pPr>
            <a:fld id="{5346303D-98FF-452C-B62C-F48EF00EEE04}" type="datetime1">
              <a:rPr lang="en-US" smtClean="0">
                <a:solidFill>
                  <a:prstClr val="black">
                    <a:tint val="75000"/>
                  </a:prstClr>
                </a:solidFill>
              </a:rPr>
              <a:t>2/24/2019</a:t>
            </a:fld>
            <a:endParaRPr lang="en-US" dirty="0">
              <a:solidFill>
                <a:prstClr val="black">
                  <a:tint val="75000"/>
                </a:prstClr>
              </a:solidFill>
            </a:endParaRPr>
          </a:p>
        </p:txBody>
      </p:sp>
      <p:sp>
        <p:nvSpPr>
          <p:cNvPr id="7" name="Footer Placeholder 5"/>
          <p:cNvSpPr>
            <a:spLocks noGrp="1"/>
          </p:cNvSpPr>
          <p:nvPr>
            <p:ph type="ftr" sz="quarter" idx="15"/>
          </p:nvPr>
        </p:nvSpPr>
        <p:spPr/>
        <p:txBody>
          <a:bodyPr/>
          <a:lstStyle>
            <a:lvl1pPr>
              <a:defRPr/>
            </a:lvl1pPr>
          </a:lstStyle>
          <a:p>
            <a:pPr>
              <a:defRPr/>
            </a:pPr>
            <a:endParaRPr lang="en-US">
              <a:solidFill>
                <a:prstClr val="black">
                  <a:tint val="75000"/>
                </a:prstClr>
              </a:solidFill>
            </a:endParaRPr>
          </a:p>
        </p:txBody>
      </p:sp>
      <p:sp>
        <p:nvSpPr>
          <p:cNvPr id="8" name="Slide Number Placeholder 6"/>
          <p:cNvSpPr>
            <a:spLocks noGrp="1"/>
          </p:cNvSpPr>
          <p:nvPr>
            <p:ph type="sldNum" sz="quarter" idx="16"/>
          </p:nvPr>
        </p:nvSpPr>
        <p:spPr>
          <a:xfrm>
            <a:off x="398859" y="4983164"/>
            <a:ext cx="584597" cy="365125"/>
          </a:xfrm>
        </p:spPr>
        <p:txBody>
          <a:bodyPr/>
          <a:lstStyle>
            <a:lvl1pPr>
              <a:defRPr/>
            </a:lvl1pPr>
          </a:lstStyle>
          <a:p>
            <a:fld id="{08EB25B8-A3ED-4C9A-AD46-003919D97D8F}" type="slidenum">
              <a:rPr lang="en-US" altLang="en-US"/>
              <a:pPr/>
              <a:t>‹#›</a:t>
            </a:fld>
            <a:endParaRPr lang="en-US" altLang="en-US"/>
          </a:p>
        </p:txBody>
      </p:sp>
    </p:spTree>
    <p:extLst>
      <p:ext uri="{BB962C8B-B14F-4D97-AF65-F5344CB8AC3E}">
        <p14:creationId xmlns:p14="http://schemas.microsoft.com/office/powerpoint/2010/main" val="4074586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0F331B8-9F05-4FF0-99FA-54A2DE71030E}" type="datetime1">
              <a:rPr lang="en-US" smtClean="0">
                <a:solidFill>
                  <a:prstClr val="black">
                    <a:tint val="75000"/>
                  </a:prstClr>
                </a:solidFill>
              </a:rPr>
              <a:t>2/24/2019</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D5C0E24-DF73-4123-9E4D-6C5D06A64314}" type="slidenum">
              <a:rPr lang="en-US" altLang="en-US"/>
              <a:pPr/>
              <a:t>‹#›</a:t>
            </a:fld>
            <a:endParaRPr lang="en-US" altLang="en-US"/>
          </a:p>
        </p:txBody>
      </p:sp>
    </p:spTree>
    <p:extLst>
      <p:ext uri="{BB962C8B-B14F-4D97-AF65-F5344CB8AC3E}">
        <p14:creationId xmlns:p14="http://schemas.microsoft.com/office/powerpoint/2010/main" val="764187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Vertical Title 1"/>
          <p:cNvSpPr>
            <a:spLocks noGrp="1"/>
          </p:cNvSpPr>
          <p:nvPr>
            <p:ph type="title" orient="vert"/>
          </p:nvPr>
        </p:nvSpPr>
        <p:spPr>
          <a:xfrm>
            <a:off x="6971109" y="627406"/>
            <a:ext cx="16557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17E4A73-C90A-4358-ACFC-5B1A38CCB0F3}" type="datetime1">
              <a:rPr lang="en-US" smtClean="0">
                <a:solidFill>
                  <a:prstClr val="black">
                    <a:tint val="75000"/>
                  </a:prstClr>
                </a:solidFill>
              </a:rPr>
              <a:t>2/24/2019</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60B754D5-25D6-40EE-885F-8365AD1E4DC2}" type="slidenum">
              <a:rPr lang="en-US" altLang="en-US"/>
              <a:pPr/>
              <a:t>‹#›</a:t>
            </a:fld>
            <a:endParaRPr lang="en-US" altLang="en-US"/>
          </a:p>
        </p:txBody>
      </p:sp>
    </p:spTree>
    <p:extLst>
      <p:ext uri="{BB962C8B-B14F-4D97-AF65-F5344CB8AC3E}">
        <p14:creationId xmlns:p14="http://schemas.microsoft.com/office/powerpoint/2010/main" val="1862298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a:xfrm>
            <a:off x="1944694" y="624110"/>
            <a:ext cx="6683765"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FCF62B2-892F-4C0E-BCA8-3140365E8325}" type="datetime1">
              <a:rPr lang="en-US" smtClean="0">
                <a:solidFill>
                  <a:prstClr val="black">
                    <a:tint val="75000"/>
                  </a:prstClr>
                </a:solidFill>
              </a:rPr>
              <a:t>2/24/2019</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E25BCEC8-CCB6-4FD7-ABDF-1786A13A3272}" type="slidenum">
              <a:rPr lang="en-US" altLang="en-US"/>
              <a:pPr/>
              <a:t>‹#›</a:t>
            </a:fld>
            <a:endParaRPr lang="en-US" altLang="en-US"/>
          </a:p>
        </p:txBody>
      </p:sp>
    </p:spTree>
    <p:extLst>
      <p:ext uri="{BB962C8B-B14F-4D97-AF65-F5344CB8AC3E}">
        <p14:creationId xmlns:p14="http://schemas.microsoft.com/office/powerpoint/2010/main" val="58951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p:cNvSpPr>
            <a:spLocks/>
          </p:cNvSpPr>
          <p:nvPr/>
        </p:nvSpPr>
        <p:spPr bwMode="auto">
          <a:xfrm flipV="1">
            <a:off x="-3572" y="31781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1910" y="3530129"/>
            <a:ext cx="668654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72A953-4B0D-4172-BB83-6E4E58CF9CCA}" type="datetime1">
              <a:rPr lang="en-US" smtClean="0">
                <a:solidFill>
                  <a:prstClr val="black">
                    <a:tint val="75000"/>
                  </a:prstClr>
                </a:solidFill>
              </a:rPr>
              <a:t>2/24/2019</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398859" y="3244851"/>
            <a:ext cx="584597" cy="365125"/>
          </a:xfrm>
        </p:spPr>
        <p:txBody>
          <a:bodyPr/>
          <a:lstStyle>
            <a:lvl1pPr>
              <a:defRPr/>
            </a:lvl1pPr>
          </a:lstStyle>
          <a:p>
            <a:fld id="{29121A34-3A16-48A4-BB4A-580FC8EAB339}" type="slidenum">
              <a:rPr lang="en-US" altLang="en-US"/>
              <a:pPr/>
              <a:t>‹#›</a:t>
            </a:fld>
            <a:endParaRPr lang="en-US" altLang="en-US"/>
          </a:p>
        </p:txBody>
      </p:sp>
    </p:spTree>
    <p:extLst>
      <p:ext uri="{BB962C8B-B14F-4D97-AF65-F5344CB8AC3E}">
        <p14:creationId xmlns:p14="http://schemas.microsoft.com/office/powerpoint/2010/main" val="2556246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2C938207-6F79-474C-A4C3-99B0155CC8DF}" type="datetime1">
              <a:rPr lang="en-US" smtClean="0">
                <a:solidFill>
                  <a:prstClr val="black">
                    <a:tint val="75000"/>
                  </a:prstClr>
                </a:solidFill>
              </a:rPr>
              <a:t>2/24/2019</a:t>
            </a:fld>
            <a:endParaRPr lang="en-US" dirty="0">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83B6540C-2F6D-49FC-8652-81D09451EA42}" type="slidenum">
              <a:rPr lang="en-US" altLang="en-US"/>
              <a:pPr/>
              <a:t>‹#›</a:t>
            </a:fld>
            <a:endParaRPr lang="en-US" altLang="en-US"/>
          </a:p>
        </p:txBody>
      </p:sp>
    </p:spTree>
    <p:extLst>
      <p:ext uri="{BB962C8B-B14F-4D97-AF65-F5344CB8AC3E}">
        <p14:creationId xmlns:p14="http://schemas.microsoft.com/office/powerpoint/2010/main" val="94347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35"/>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5CE71B5C-0BC4-413B-A5BB-A82C1A4733AF}" type="datetime1">
              <a:rPr lang="en-US" smtClean="0">
                <a:solidFill>
                  <a:prstClr val="black">
                    <a:tint val="75000"/>
                  </a:prstClr>
                </a:solidFill>
              </a:rPr>
              <a:t>2/24/2019</a:t>
            </a:fld>
            <a:endParaRPr lang="en-US" dirty="0">
              <a:solidFill>
                <a:prstClr val="black">
                  <a:tint val="75000"/>
                </a:prstClr>
              </a:solidFill>
            </a:endParaRPr>
          </a:p>
        </p:txBody>
      </p:sp>
      <p:sp>
        <p:nvSpPr>
          <p:cNvPr id="9" name="Footer Placeholder 7"/>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1" name="Slide Number Placeholder 5"/>
          <p:cNvSpPr>
            <a:spLocks noGrp="1"/>
          </p:cNvSpPr>
          <p:nvPr>
            <p:ph type="sldNum" sz="quarter" idx="12"/>
          </p:nvPr>
        </p:nvSpPr>
        <p:spPr/>
        <p:txBody>
          <a:bodyPr/>
          <a:lstStyle>
            <a:lvl1pPr>
              <a:defRPr/>
            </a:lvl1pPr>
          </a:lstStyle>
          <a:p>
            <a:fld id="{36BD1DE4-51E4-4418-92C3-25EA10262B70}" type="slidenum">
              <a:rPr lang="en-US" altLang="en-US"/>
              <a:pPr/>
              <a:t>‹#›</a:t>
            </a:fld>
            <a:endParaRPr lang="en-US" altLang="en-US"/>
          </a:p>
        </p:txBody>
      </p:sp>
    </p:spTree>
    <p:extLst>
      <p:ext uri="{BB962C8B-B14F-4D97-AF65-F5344CB8AC3E}">
        <p14:creationId xmlns:p14="http://schemas.microsoft.com/office/powerpoint/2010/main" val="369164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A2785B05-DEFF-4BB5-978A-1A027817CE0E}" type="datetime1">
              <a:rPr lang="en-US" smtClean="0">
                <a:solidFill>
                  <a:prstClr val="black">
                    <a:tint val="75000"/>
                  </a:prstClr>
                </a:solidFill>
              </a:rPr>
              <a:t>2/24/2019</a:t>
            </a:fld>
            <a:endParaRPr lang="en-US" dirty="0">
              <a:solidFill>
                <a:prstClr val="black">
                  <a:tint val="75000"/>
                </a:prstClr>
              </a:solidFill>
            </a:endParaRPr>
          </a:p>
        </p:txBody>
      </p:sp>
      <p:sp>
        <p:nvSpPr>
          <p:cNvPr id="5"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4"/>
          <p:cNvSpPr>
            <a:spLocks noGrp="1"/>
          </p:cNvSpPr>
          <p:nvPr>
            <p:ph type="sldNum" sz="quarter" idx="12"/>
          </p:nvPr>
        </p:nvSpPr>
        <p:spPr/>
        <p:txBody>
          <a:bodyPr/>
          <a:lstStyle>
            <a:lvl1pPr>
              <a:defRPr/>
            </a:lvl1pPr>
          </a:lstStyle>
          <a:p>
            <a:fld id="{0F9386A4-C4CF-4FBB-84D8-BA50A869B071}" type="slidenum">
              <a:rPr lang="en-US" altLang="en-US"/>
              <a:pPr/>
              <a:t>‹#›</a:t>
            </a:fld>
            <a:endParaRPr lang="en-US" altLang="en-US"/>
          </a:p>
        </p:txBody>
      </p:sp>
    </p:spTree>
    <p:extLst>
      <p:ext uri="{BB962C8B-B14F-4D97-AF65-F5344CB8AC3E}">
        <p14:creationId xmlns:p14="http://schemas.microsoft.com/office/powerpoint/2010/main" val="345182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3" name="Date Placeholder 1"/>
          <p:cNvSpPr>
            <a:spLocks noGrp="1"/>
          </p:cNvSpPr>
          <p:nvPr>
            <p:ph type="dt" sz="half" idx="10"/>
          </p:nvPr>
        </p:nvSpPr>
        <p:spPr/>
        <p:txBody>
          <a:bodyPr/>
          <a:lstStyle>
            <a:lvl1pPr>
              <a:defRPr/>
            </a:lvl1pPr>
          </a:lstStyle>
          <a:p>
            <a:pPr>
              <a:defRPr/>
            </a:pPr>
            <a:fld id="{31CCC350-1667-4FC4-A9AA-B008335DA52B}" type="datetime1">
              <a:rPr lang="en-US" smtClean="0">
                <a:solidFill>
                  <a:prstClr val="black">
                    <a:tint val="75000"/>
                  </a:prstClr>
                </a:solidFill>
              </a:rPr>
              <a:t>2/24/2019</a:t>
            </a:fld>
            <a:endParaRPr lang="en-US" dirty="0">
              <a:solidFill>
                <a:prstClr val="black">
                  <a:tint val="75000"/>
                </a:prstClr>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3"/>
          <p:cNvSpPr>
            <a:spLocks noGrp="1"/>
          </p:cNvSpPr>
          <p:nvPr>
            <p:ph type="sldNum" sz="quarter" idx="12"/>
          </p:nvPr>
        </p:nvSpPr>
        <p:spPr/>
        <p:txBody>
          <a:bodyPr/>
          <a:lstStyle>
            <a:lvl1pPr>
              <a:defRPr/>
            </a:lvl1pPr>
          </a:lstStyle>
          <a:p>
            <a:fld id="{B4CDC51E-C9BF-434B-97FD-8236602263E3}" type="slidenum">
              <a:rPr lang="en-US" altLang="en-US"/>
              <a:pPr/>
              <a:t>‹#›</a:t>
            </a:fld>
            <a:endParaRPr lang="en-US" altLang="en-US"/>
          </a:p>
        </p:txBody>
      </p:sp>
    </p:spTree>
    <p:extLst>
      <p:ext uri="{BB962C8B-B14F-4D97-AF65-F5344CB8AC3E}">
        <p14:creationId xmlns:p14="http://schemas.microsoft.com/office/powerpoint/2010/main" val="150950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p:cNvSpPr>
            <a:spLocks/>
          </p:cNvSpPr>
          <p:nvPr/>
        </p:nvSpPr>
        <p:spPr bwMode="auto">
          <a:xfrm flipV="1">
            <a:off x="-3572" y="71437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a:xfrm>
            <a:off x="1941910" y="446088"/>
            <a:ext cx="26288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C8963F6B-8207-4C84-BB8C-85CDAF15D4F9}" type="datetime1">
              <a:rPr lang="en-US" smtClean="0">
                <a:solidFill>
                  <a:prstClr val="black">
                    <a:tint val="75000"/>
                  </a:prstClr>
                </a:solidFill>
              </a:rPr>
              <a:t>2/24/2019</a:t>
            </a:fld>
            <a:endParaRPr lang="en-US" dirty="0">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8" name="Slide Number Placeholder 6"/>
          <p:cNvSpPr>
            <a:spLocks noGrp="1"/>
          </p:cNvSpPr>
          <p:nvPr>
            <p:ph type="sldNum" sz="quarter" idx="12"/>
          </p:nvPr>
        </p:nvSpPr>
        <p:spPr/>
        <p:txBody>
          <a:bodyPr/>
          <a:lstStyle>
            <a:lvl1pPr>
              <a:defRPr/>
            </a:lvl1pPr>
          </a:lstStyle>
          <a:p>
            <a:fld id="{D6A2D482-2F93-4F2C-84C0-29D97952DEAD}" type="slidenum">
              <a:rPr lang="en-US" altLang="en-US"/>
              <a:pPr/>
              <a:t>‹#›</a:t>
            </a:fld>
            <a:endParaRPr lang="en-US" altLang="en-US"/>
          </a:p>
        </p:txBody>
      </p:sp>
    </p:spTree>
    <p:extLst>
      <p:ext uri="{BB962C8B-B14F-4D97-AF65-F5344CB8AC3E}">
        <p14:creationId xmlns:p14="http://schemas.microsoft.com/office/powerpoint/2010/main" val="3165608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p:cNvSpPr>
            <a:spLocks/>
          </p:cNvSpPr>
          <p:nvPr/>
        </p:nvSpPr>
        <p:spPr bwMode="auto">
          <a:xfrm flipV="1">
            <a:off x="-3572" y="4911725"/>
            <a:ext cx="1191816" cy="508000"/>
          </a:xfrm>
          <a:custGeom>
            <a:avLst/>
            <a:gdLst>
              <a:gd name="T0" fmla="*/ 9248 w 9248"/>
              <a:gd name="T1" fmla="*/ 4701 h 10000"/>
              <a:gd name="T2" fmla="*/ 7915 w 9248"/>
              <a:gd name="T3" fmla="*/ 188 h 10000"/>
              <a:gd name="T4" fmla="*/ 7886 w 9248"/>
              <a:gd name="T5" fmla="*/ 94 h 10000"/>
              <a:gd name="T6" fmla="*/ 7803 w 9248"/>
              <a:gd name="T7" fmla="*/ 0 h 10000"/>
              <a:gd name="T8" fmla="*/ 7275 w 9248"/>
              <a:gd name="T9" fmla="*/ 0 h 10000"/>
              <a:gd name="T10" fmla="*/ 0 w 9248"/>
              <a:gd name="T11" fmla="*/ 70 h 10000"/>
              <a:gd name="T12" fmla="*/ 25 w 9248"/>
              <a:gd name="T13" fmla="*/ 10000 h 10000"/>
              <a:gd name="T14" fmla="*/ 7275 w 9248"/>
              <a:gd name="T15" fmla="*/ 9966 h 10000"/>
              <a:gd name="T16" fmla="*/ 7803 w 9248"/>
              <a:gd name="T17" fmla="*/ 9966 h 10000"/>
              <a:gd name="T18" fmla="*/ 7886 w 9248"/>
              <a:gd name="T19" fmla="*/ 9872 h 10000"/>
              <a:gd name="T20" fmla="*/ 7915 w 9248"/>
              <a:gd name="T21" fmla="*/ 9778 h 10000"/>
              <a:gd name="T22" fmla="*/ 9248 w 9248"/>
              <a:gd name="T23" fmla="*/ 5265 h 10000"/>
              <a:gd name="T24" fmla="*/ 9248 w 9248"/>
              <a:gd name="T25" fmla="*/ 470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1909" y="634965"/>
            <a:ext cx="668655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EC7272F2-C05A-418B-88EE-C6582298F896}" type="datetime1">
              <a:rPr lang="en-US" smtClean="0">
                <a:solidFill>
                  <a:prstClr val="black">
                    <a:tint val="75000"/>
                  </a:prstClr>
                </a:solidFill>
              </a:rPr>
              <a:t>2/24/2019</a:t>
            </a:fld>
            <a:endParaRPr lang="en-US" dirty="0">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8" name="Slide Number Placeholder 6"/>
          <p:cNvSpPr>
            <a:spLocks noGrp="1"/>
          </p:cNvSpPr>
          <p:nvPr>
            <p:ph type="sldNum" sz="quarter" idx="12"/>
          </p:nvPr>
        </p:nvSpPr>
        <p:spPr>
          <a:xfrm>
            <a:off x="398859" y="4983164"/>
            <a:ext cx="584597" cy="365125"/>
          </a:xfrm>
        </p:spPr>
        <p:txBody>
          <a:bodyPr/>
          <a:lstStyle>
            <a:lvl1pPr>
              <a:defRPr/>
            </a:lvl1pPr>
          </a:lstStyle>
          <a:p>
            <a:fld id="{75D57A70-2A4D-4EA0-8B9B-FBE15EFA8ADE}" type="slidenum">
              <a:rPr lang="en-US" altLang="en-US"/>
              <a:pPr/>
              <a:t>‹#›</a:t>
            </a:fld>
            <a:endParaRPr lang="en-US" altLang="en-US"/>
          </a:p>
        </p:txBody>
      </p:sp>
    </p:spTree>
    <p:extLst>
      <p:ext uri="{BB962C8B-B14F-4D97-AF65-F5344CB8AC3E}">
        <p14:creationId xmlns:p14="http://schemas.microsoft.com/office/powerpoint/2010/main" val="989629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1"/>
            <a:ext cx="2138363" cy="6638925"/>
            <a:chOff x="2487613" y="285750"/>
            <a:chExt cx="2428875" cy="5654676"/>
          </a:xfrm>
        </p:grpSpPr>
        <p:sp>
          <p:nvSpPr>
            <p:cNvPr id="1046" name="Freeform 11"/>
            <p:cNvSpPr>
              <a:spLocks/>
            </p:cNvSpPr>
            <p:nvPr/>
          </p:nvSpPr>
          <p:spPr bwMode="auto">
            <a:xfrm>
              <a:off x="2487613" y="2284413"/>
              <a:ext cx="85725" cy="533400"/>
            </a:xfrm>
            <a:custGeom>
              <a:avLst/>
              <a:gdLst>
                <a:gd name="T0" fmla="*/ 22 w 22"/>
                <a:gd name="T1" fmla="*/ 136 h 136"/>
                <a:gd name="T2" fmla="*/ 17 w 22"/>
                <a:gd name="T3" fmla="*/ 80 h 136"/>
                <a:gd name="T4" fmla="*/ 0 w 22"/>
                <a:gd name="T5" fmla="*/ 0 h 136"/>
                <a:gd name="T6" fmla="*/ 0 w 22"/>
                <a:gd name="T7" fmla="*/ 35 h 136"/>
                <a:gd name="T8" fmla="*/ 20 w 22"/>
                <a:gd name="T9" fmla="*/ 124 h 136"/>
                <a:gd name="T10" fmla="*/ 22 w 22"/>
                <a:gd name="T11" fmla="*/ 136 h 136"/>
              </a:gdLst>
              <a:ahLst/>
              <a:cxnLst>
                <a:cxn ang="0">
                  <a:pos x="T0" y="T1"/>
                </a:cxn>
                <a:cxn ang="0">
                  <a:pos x="T2" y="T3"/>
                </a:cxn>
                <a:cxn ang="0">
                  <a:pos x="T4" y="T5"/>
                </a:cxn>
                <a:cxn ang="0">
                  <a:pos x="T6" y="T7"/>
                </a:cxn>
                <a:cxn ang="0">
                  <a:pos x="T8" y="T9"/>
                </a:cxn>
                <a:cxn ang="0">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7" name="Freeform 12"/>
            <p:cNvSpPr>
              <a:spLocks/>
            </p:cNvSpPr>
            <p:nvPr/>
          </p:nvSpPr>
          <p:spPr bwMode="auto">
            <a:xfrm>
              <a:off x="2597151" y="2779713"/>
              <a:ext cx="550863" cy="1978025"/>
            </a:xfrm>
            <a:custGeom>
              <a:avLst/>
              <a:gdLst>
                <a:gd name="T0" fmla="*/ 86 w 140"/>
                <a:gd name="T1" fmla="*/ 350 h 504"/>
                <a:gd name="T2" fmla="*/ 139 w 140"/>
                <a:gd name="T3" fmla="*/ 504 h 504"/>
                <a:gd name="T4" fmla="*/ 140 w 140"/>
                <a:gd name="T5" fmla="*/ 478 h 504"/>
                <a:gd name="T6" fmla="*/ 95 w 140"/>
                <a:gd name="T7" fmla="*/ 347 h 504"/>
                <a:gd name="T8" fmla="*/ 0 w 140"/>
                <a:gd name="T9" fmla="*/ 0 h 504"/>
                <a:gd name="T10" fmla="*/ 6 w 140"/>
                <a:gd name="T11" fmla="*/ 61 h 504"/>
                <a:gd name="T12" fmla="*/ 86 w 140"/>
                <a:gd name="T13" fmla="*/ 350 h 504"/>
              </a:gdLst>
              <a:ahLst/>
              <a:cxnLst>
                <a:cxn ang="0">
                  <a:pos x="T0" y="T1"/>
                </a:cxn>
                <a:cxn ang="0">
                  <a:pos x="T2" y="T3"/>
                </a:cxn>
                <a:cxn ang="0">
                  <a:pos x="T4" y="T5"/>
                </a:cxn>
                <a:cxn ang="0">
                  <a:pos x="T6" y="T7"/>
                </a:cxn>
                <a:cxn ang="0">
                  <a:pos x="T8" y="T9"/>
                </a:cxn>
                <a:cxn ang="0">
                  <a:pos x="T10" y="T11"/>
                </a:cxn>
                <a:cxn ang="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8" name="Freeform 13"/>
            <p:cNvSpPr>
              <a:spLocks/>
            </p:cNvSpPr>
            <p:nvPr/>
          </p:nvSpPr>
          <p:spPr bwMode="auto">
            <a:xfrm>
              <a:off x="3175001" y="4730750"/>
              <a:ext cx="519113" cy="1209675"/>
            </a:xfrm>
            <a:custGeom>
              <a:avLst/>
              <a:gdLst>
                <a:gd name="T0" fmla="*/ 8 w 132"/>
                <a:gd name="T1" fmla="*/ 22 h 308"/>
                <a:gd name="T2" fmla="*/ 0 w 132"/>
                <a:gd name="T3" fmla="*/ 0 h 308"/>
                <a:gd name="T4" fmla="*/ 0 w 132"/>
                <a:gd name="T5" fmla="*/ 29 h 308"/>
                <a:gd name="T6" fmla="*/ 68 w 132"/>
                <a:gd name="T7" fmla="*/ 194 h 308"/>
                <a:gd name="T8" fmla="*/ 123 w 132"/>
                <a:gd name="T9" fmla="*/ 308 h 308"/>
                <a:gd name="T10" fmla="*/ 132 w 132"/>
                <a:gd name="T11" fmla="*/ 308 h 308"/>
                <a:gd name="T12" fmla="*/ 77 w 132"/>
                <a:gd name="T13" fmla="*/ 190 h 308"/>
                <a:gd name="T14" fmla="*/ 8 w 132"/>
                <a:gd name="T15" fmla="*/ 22 h 3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9" name="Freeform 14"/>
            <p:cNvSpPr>
              <a:spLocks/>
            </p:cNvSpPr>
            <p:nvPr/>
          </p:nvSpPr>
          <p:spPr bwMode="auto">
            <a:xfrm>
              <a:off x="3305176" y="5630863"/>
              <a:ext cx="146050" cy="309563"/>
            </a:xfrm>
            <a:custGeom>
              <a:avLst/>
              <a:gdLst>
                <a:gd name="T0" fmla="*/ 28 w 37"/>
                <a:gd name="T1" fmla="*/ 79 h 79"/>
                <a:gd name="T2" fmla="*/ 37 w 37"/>
                <a:gd name="T3" fmla="*/ 79 h 79"/>
                <a:gd name="T4" fmla="*/ 0 w 37"/>
                <a:gd name="T5" fmla="*/ 0 h 79"/>
                <a:gd name="T6" fmla="*/ 28 w 37"/>
                <a:gd name="T7" fmla="*/ 79 h 79"/>
              </a:gdLst>
              <a:ahLst/>
              <a:cxnLst>
                <a:cxn ang="0">
                  <a:pos x="T0" y="T1"/>
                </a:cxn>
                <a:cxn ang="0">
                  <a:pos x="T2" y="T3"/>
                </a:cxn>
                <a:cxn ang="0">
                  <a:pos x="T4" y="T5"/>
                </a:cxn>
                <a:cxn ang="0">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0" name="Freeform 15"/>
            <p:cNvSpPr>
              <a:spLocks/>
            </p:cNvSpPr>
            <p:nvPr/>
          </p:nvSpPr>
          <p:spPr bwMode="auto">
            <a:xfrm>
              <a:off x="2573338" y="2817813"/>
              <a:ext cx="700088" cy="2835275"/>
            </a:xfrm>
            <a:custGeom>
              <a:avLst/>
              <a:gdLst>
                <a:gd name="T0" fmla="*/ 162 w 178"/>
                <a:gd name="T1" fmla="*/ 660 h 722"/>
                <a:gd name="T2" fmla="*/ 116 w 178"/>
                <a:gd name="T3" fmla="*/ 534 h 722"/>
                <a:gd name="T4" fmla="*/ 40 w 178"/>
                <a:gd name="T5" fmla="*/ 236 h 722"/>
                <a:gd name="T6" fmla="*/ 12 w 178"/>
                <a:gd name="T7" fmla="*/ 51 h 722"/>
                <a:gd name="T8" fmla="*/ 0 w 178"/>
                <a:gd name="T9" fmla="*/ 0 h 722"/>
                <a:gd name="T10" fmla="*/ 33 w 178"/>
                <a:gd name="T11" fmla="*/ 237 h 722"/>
                <a:gd name="T12" fmla="*/ 107 w 178"/>
                <a:gd name="T13" fmla="*/ 537 h 722"/>
                <a:gd name="T14" fmla="*/ 160 w 178"/>
                <a:gd name="T15" fmla="*/ 681 h 722"/>
                <a:gd name="T16" fmla="*/ 178 w 178"/>
                <a:gd name="T17" fmla="*/ 722 h 722"/>
                <a:gd name="T18" fmla="*/ 174 w 178"/>
                <a:gd name="T19" fmla="*/ 708 h 722"/>
                <a:gd name="T20" fmla="*/ 162 w 178"/>
                <a:gd name="T21" fmla="*/ 66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1" name="Freeform 16"/>
            <p:cNvSpPr>
              <a:spLocks/>
            </p:cNvSpPr>
            <p:nvPr/>
          </p:nvSpPr>
          <p:spPr bwMode="auto">
            <a:xfrm>
              <a:off x="2506663" y="285750"/>
              <a:ext cx="90488" cy="2493963"/>
            </a:xfrm>
            <a:custGeom>
              <a:avLst/>
              <a:gdLst>
                <a:gd name="T0" fmla="*/ 11 w 23"/>
                <a:gd name="T1" fmla="*/ 577 h 635"/>
                <a:gd name="T2" fmla="*/ 12 w 23"/>
                <a:gd name="T3" fmla="*/ 589 h 635"/>
                <a:gd name="T4" fmla="*/ 22 w 23"/>
                <a:gd name="T5" fmla="*/ 632 h 635"/>
                <a:gd name="T6" fmla="*/ 23 w 23"/>
                <a:gd name="T7" fmla="*/ 635 h 635"/>
                <a:gd name="T8" fmla="*/ 17 w 23"/>
                <a:gd name="T9" fmla="*/ 576 h 635"/>
                <a:gd name="T10" fmla="*/ 5 w 23"/>
                <a:gd name="T11" fmla="*/ 269 h 635"/>
                <a:gd name="T12" fmla="*/ 15 w 23"/>
                <a:gd name="T13" fmla="*/ 0 h 635"/>
                <a:gd name="T14" fmla="*/ 12 w 23"/>
                <a:gd name="T15" fmla="*/ 0 h 635"/>
                <a:gd name="T16" fmla="*/ 1 w 23"/>
                <a:gd name="T17" fmla="*/ 269 h 635"/>
                <a:gd name="T18" fmla="*/ 11 w 23"/>
                <a:gd name="T19" fmla="*/ 577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2" name="Freeform 17"/>
            <p:cNvSpPr>
              <a:spLocks/>
            </p:cNvSpPr>
            <p:nvPr/>
          </p:nvSpPr>
          <p:spPr bwMode="auto">
            <a:xfrm>
              <a:off x="2554288" y="2598738"/>
              <a:ext cx="66675" cy="420688"/>
            </a:xfrm>
            <a:custGeom>
              <a:avLst/>
              <a:gdLst>
                <a:gd name="T0" fmla="*/ 0 w 17"/>
                <a:gd name="T1" fmla="*/ 0 h 107"/>
                <a:gd name="T2" fmla="*/ 5 w 17"/>
                <a:gd name="T3" fmla="*/ 56 h 107"/>
                <a:gd name="T4" fmla="*/ 17 w 17"/>
                <a:gd name="T5" fmla="*/ 107 h 107"/>
                <a:gd name="T6" fmla="*/ 11 w 17"/>
                <a:gd name="T7" fmla="*/ 46 h 107"/>
                <a:gd name="T8" fmla="*/ 10 w 17"/>
                <a:gd name="T9" fmla="*/ 43 h 107"/>
                <a:gd name="T10" fmla="*/ 0 w 17"/>
                <a:gd name="T11" fmla="*/ 0 h 107"/>
              </a:gdLst>
              <a:ahLst/>
              <a:cxnLst>
                <a:cxn ang="0">
                  <a:pos x="T0" y="T1"/>
                </a:cxn>
                <a:cxn ang="0">
                  <a:pos x="T2" y="T3"/>
                </a:cxn>
                <a:cxn ang="0">
                  <a:pos x="T4" y="T5"/>
                </a:cxn>
                <a:cxn ang="0">
                  <a:pos x="T6" y="T7"/>
                </a:cxn>
                <a:cxn ang="0">
                  <a:pos x="T8" y="T9"/>
                </a:cxn>
                <a:cxn ang="0">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3" name="Freeform 18"/>
            <p:cNvSpPr>
              <a:spLocks/>
            </p:cNvSpPr>
            <p:nvPr/>
          </p:nvSpPr>
          <p:spPr bwMode="auto">
            <a:xfrm>
              <a:off x="3143251" y="4757738"/>
              <a:ext cx="161925" cy="873125"/>
            </a:xfrm>
            <a:custGeom>
              <a:avLst/>
              <a:gdLst>
                <a:gd name="T0" fmla="*/ 0 w 41"/>
                <a:gd name="T1" fmla="*/ 0 h 222"/>
                <a:gd name="T2" fmla="*/ 5 w 41"/>
                <a:gd name="T3" fmla="*/ 93 h 222"/>
                <a:gd name="T4" fmla="*/ 17 w 41"/>
                <a:gd name="T5" fmla="*/ 166 h 222"/>
                <a:gd name="T6" fmla="*/ 24 w 41"/>
                <a:gd name="T7" fmla="*/ 184 h 222"/>
                <a:gd name="T8" fmla="*/ 41 w 41"/>
                <a:gd name="T9" fmla="*/ 222 h 222"/>
                <a:gd name="T10" fmla="*/ 38 w 41"/>
                <a:gd name="T11" fmla="*/ 212 h 222"/>
                <a:gd name="T12" fmla="*/ 13 w 41"/>
                <a:gd name="T13" fmla="*/ 92 h 222"/>
                <a:gd name="T14" fmla="*/ 8 w 41"/>
                <a:gd name="T15" fmla="*/ 22 h 222"/>
                <a:gd name="T16" fmla="*/ 7 w 41"/>
                <a:gd name="T17" fmla="*/ 18 h 222"/>
                <a:gd name="T18" fmla="*/ 0 w 41"/>
                <a:gd name="T19"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4" name="Freeform 19"/>
            <p:cNvSpPr>
              <a:spLocks/>
            </p:cNvSpPr>
            <p:nvPr/>
          </p:nvSpPr>
          <p:spPr bwMode="auto">
            <a:xfrm>
              <a:off x="3148013" y="1282700"/>
              <a:ext cx="1768475" cy="3448050"/>
            </a:xfrm>
            <a:custGeom>
              <a:avLst/>
              <a:gdLst>
                <a:gd name="T0" fmla="*/ 7 w 450"/>
                <a:gd name="T1" fmla="*/ 854 h 878"/>
                <a:gd name="T2" fmla="*/ 50 w 450"/>
                <a:gd name="T3" fmla="*/ 613 h 878"/>
                <a:gd name="T4" fmla="*/ 149 w 450"/>
                <a:gd name="T5" fmla="*/ 388 h 878"/>
                <a:gd name="T6" fmla="*/ 285 w 450"/>
                <a:gd name="T7" fmla="*/ 183 h 878"/>
                <a:gd name="T8" fmla="*/ 364 w 450"/>
                <a:gd name="T9" fmla="*/ 89 h 878"/>
                <a:gd name="T10" fmla="*/ 406 w 450"/>
                <a:gd name="T11" fmla="*/ 44 h 878"/>
                <a:gd name="T12" fmla="*/ 450 w 450"/>
                <a:gd name="T13" fmla="*/ 1 h 878"/>
                <a:gd name="T14" fmla="*/ 450 w 450"/>
                <a:gd name="T15" fmla="*/ 0 h 878"/>
                <a:gd name="T16" fmla="*/ 405 w 450"/>
                <a:gd name="T17" fmla="*/ 43 h 878"/>
                <a:gd name="T18" fmla="*/ 363 w 450"/>
                <a:gd name="T19" fmla="*/ 88 h 878"/>
                <a:gd name="T20" fmla="*/ 283 w 450"/>
                <a:gd name="T21" fmla="*/ 181 h 878"/>
                <a:gd name="T22" fmla="*/ 145 w 450"/>
                <a:gd name="T23" fmla="*/ 386 h 878"/>
                <a:gd name="T24" fmla="*/ 45 w 450"/>
                <a:gd name="T25" fmla="*/ 611 h 878"/>
                <a:gd name="T26" fmla="*/ 0 w 450"/>
                <a:gd name="T27" fmla="*/ 854 h 878"/>
                <a:gd name="T28" fmla="*/ 0 w 450"/>
                <a:gd name="T29" fmla="*/ 859 h 878"/>
                <a:gd name="T30" fmla="*/ 7 w 450"/>
                <a:gd name="T31" fmla="*/ 878 h 878"/>
                <a:gd name="T32" fmla="*/ 7 w 450"/>
                <a:gd name="T33" fmla="*/ 854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5" name="Freeform 20"/>
            <p:cNvSpPr>
              <a:spLocks/>
            </p:cNvSpPr>
            <p:nvPr/>
          </p:nvSpPr>
          <p:spPr bwMode="auto">
            <a:xfrm>
              <a:off x="3273426" y="5653088"/>
              <a:ext cx="138113" cy="287338"/>
            </a:xfrm>
            <a:custGeom>
              <a:avLst/>
              <a:gdLst>
                <a:gd name="T0" fmla="*/ 0 w 35"/>
                <a:gd name="T1" fmla="*/ 0 h 73"/>
                <a:gd name="T2" fmla="*/ 26 w 35"/>
                <a:gd name="T3" fmla="*/ 73 h 73"/>
                <a:gd name="T4" fmla="*/ 35 w 35"/>
                <a:gd name="T5" fmla="*/ 73 h 73"/>
                <a:gd name="T6" fmla="*/ 0 w 35"/>
                <a:gd name="T7" fmla="*/ 0 h 73"/>
              </a:gdLst>
              <a:ahLst/>
              <a:cxnLst>
                <a:cxn ang="0">
                  <a:pos x="T0" y="T1"/>
                </a:cxn>
                <a:cxn ang="0">
                  <a:pos x="T2" y="T3"/>
                </a:cxn>
                <a:cxn ang="0">
                  <a:pos x="T4" y="T5"/>
                </a:cxn>
                <a:cxn ang="0">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6" name="Freeform 21"/>
            <p:cNvSpPr>
              <a:spLocks/>
            </p:cNvSpPr>
            <p:nvPr/>
          </p:nvSpPr>
          <p:spPr bwMode="auto">
            <a:xfrm>
              <a:off x="3143251" y="4656138"/>
              <a:ext cx="31750" cy="188913"/>
            </a:xfrm>
            <a:custGeom>
              <a:avLst/>
              <a:gdLst>
                <a:gd name="T0" fmla="*/ 7 w 8"/>
                <a:gd name="T1" fmla="*/ 44 h 48"/>
                <a:gd name="T2" fmla="*/ 8 w 8"/>
                <a:gd name="T3" fmla="*/ 48 h 48"/>
                <a:gd name="T4" fmla="*/ 8 w 8"/>
                <a:gd name="T5" fmla="*/ 19 h 48"/>
                <a:gd name="T6" fmla="*/ 1 w 8"/>
                <a:gd name="T7" fmla="*/ 0 h 48"/>
                <a:gd name="T8" fmla="*/ 0 w 8"/>
                <a:gd name="T9" fmla="*/ 26 h 48"/>
                <a:gd name="T10" fmla="*/ 7 w 8"/>
                <a:gd name="T11" fmla="*/ 44 h 48"/>
              </a:gdLst>
              <a:ahLst/>
              <a:cxnLst>
                <a:cxn ang="0">
                  <a:pos x="T0" y="T1"/>
                </a:cxn>
                <a:cxn ang="0">
                  <a:pos x="T2" y="T3"/>
                </a:cxn>
                <a:cxn ang="0">
                  <a:pos x="T4" y="T5"/>
                </a:cxn>
                <a:cxn ang="0">
                  <a:pos x="T6" y="T7"/>
                </a:cxn>
                <a:cxn ang="0">
                  <a:pos x="T8" y="T9"/>
                </a:cxn>
                <a:cxn ang="0">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57" name="Freeform 22"/>
            <p:cNvSpPr>
              <a:spLocks/>
            </p:cNvSpPr>
            <p:nvPr/>
          </p:nvSpPr>
          <p:spPr bwMode="auto">
            <a:xfrm>
              <a:off x="3211513" y="5410200"/>
              <a:ext cx="203200" cy="530225"/>
            </a:xfrm>
            <a:custGeom>
              <a:avLst/>
              <a:gdLst>
                <a:gd name="T0" fmla="*/ 7 w 52"/>
                <a:gd name="T1" fmla="*/ 18 h 135"/>
                <a:gd name="T2" fmla="*/ 0 w 52"/>
                <a:gd name="T3" fmla="*/ 0 h 135"/>
                <a:gd name="T4" fmla="*/ 12 w 52"/>
                <a:gd name="T5" fmla="*/ 48 h 135"/>
                <a:gd name="T6" fmla="*/ 16 w 52"/>
                <a:gd name="T7" fmla="*/ 62 h 135"/>
                <a:gd name="T8" fmla="*/ 51 w 52"/>
                <a:gd name="T9" fmla="*/ 135 h 135"/>
                <a:gd name="T10" fmla="*/ 52 w 52"/>
                <a:gd name="T11" fmla="*/ 135 h 135"/>
                <a:gd name="T12" fmla="*/ 24 w 52"/>
                <a:gd name="T13" fmla="*/ 56 h 135"/>
                <a:gd name="T14" fmla="*/ 7 w 52"/>
                <a:gd name="T15" fmla="*/ 18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grpSp>
      <p:grpSp>
        <p:nvGrpSpPr>
          <p:cNvPr id="1027" name="Group 9"/>
          <p:cNvGrpSpPr>
            <a:grpSpLocks/>
          </p:cNvGrpSpPr>
          <p:nvPr/>
        </p:nvGrpSpPr>
        <p:grpSpPr bwMode="auto">
          <a:xfrm>
            <a:off x="20241" y="0"/>
            <a:ext cx="1768078" cy="6853238"/>
            <a:chOff x="6627813" y="195454"/>
            <a:chExt cx="1952625" cy="5678297"/>
          </a:xfrm>
        </p:grpSpPr>
        <p:sp>
          <p:nvSpPr>
            <p:cNvPr id="1034" name="Freeform 27"/>
            <p:cNvSpPr>
              <a:spLocks/>
            </p:cNvSpPr>
            <p:nvPr/>
          </p:nvSpPr>
          <p:spPr bwMode="auto">
            <a:xfrm>
              <a:off x="6627813" y="195454"/>
              <a:ext cx="409575" cy="3646488"/>
            </a:xfrm>
            <a:custGeom>
              <a:avLst/>
              <a:gdLst>
                <a:gd name="T0" fmla="*/ 7 w 103"/>
                <a:gd name="T1" fmla="*/ 210 h 920"/>
                <a:gd name="T2" fmla="*/ 26 w 103"/>
                <a:gd name="T3" fmla="*/ 445 h 920"/>
                <a:gd name="T4" fmla="*/ 57 w 103"/>
                <a:gd name="T5" fmla="*/ 679 h 920"/>
                <a:gd name="T6" fmla="*/ 101 w 103"/>
                <a:gd name="T7" fmla="*/ 911 h 920"/>
                <a:gd name="T8" fmla="*/ 103 w 103"/>
                <a:gd name="T9" fmla="*/ 920 h 920"/>
                <a:gd name="T10" fmla="*/ 99 w 103"/>
                <a:gd name="T11" fmla="*/ 874 h 920"/>
                <a:gd name="T12" fmla="*/ 99 w 103"/>
                <a:gd name="T13" fmla="*/ 866 h 920"/>
                <a:gd name="T14" fmla="*/ 63 w 103"/>
                <a:gd name="T15" fmla="*/ 678 h 920"/>
                <a:gd name="T16" fmla="*/ 30 w 103"/>
                <a:gd name="T17" fmla="*/ 444 h 920"/>
                <a:gd name="T18" fmla="*/ 9 w 103"/>
                <a:gd name="T19" fmla="*/ 209 h 920"/>
                <a:gd name="T20" fmla="*/ 3 w 103"/>
                <a:gd name="T21" fmla="*/ 92 h 920"/>
                <a:gd name="T22" fmla="*/ 1 w 103"/>
                <a:gd name="T23" fmla="*/ 0 h 920"/>
                <a:gd name="T24" fmla="*/ 0 w 103"/>
                <a:gd name="T25" fmla="*/ 0 h 920"/>
                <a:gd name="T26" fmla="*/ 1 w 103"/>
                <a:gd name="T27" fmla="*/ 92 h 920"/>
                <a:gd name="T28" fmla="*/ 7 w 103"/>
                <a:gd name="T29" fmla="*/ 21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35" name="Freeform 28"/>
            <p:cNvSpPr>
              <a:spLocks/>
            </p:cNvSpPr>
            <p:nvPr/>
          </p:nvSpPr>
          <p:spPr bwMode="auto">
            <a:xfrm>
              <a:off x="7061201" y="3771900"/>
              <a:ext cx="350838" cy="1309688"/>
            </a:xfrm>
            <a:custGeom>
              <a:avLst/>
              <a:gdLst>
                <a:gd name="T0" fmla="*/ 53 w 88"/>
                <a:gd name="T1" fmla="*/ 229 h 330"/>
                <a:gd name="T2" fmla="*/ 88 w 88"/>
                <a:gd name="T3" fmla="*/ 330 h 330"/>
                <a:gd name="T4" fmla="*/ 88 w 88"/>
                <a:gd name="T5" fmla="*/ 308 h 330"/>
                <a:gd name="T6" fmla="*/ 88 w 88"/>
                <a:gd name="T7" fmla="*/ 304 h 330"/>
                <a:gd name="T8" fmla="*/ 62 w 88"/>
                <a:gd name="T9" fmla="*/ 226 h 330"/>
                <a:gd name="T10" fmla="*/ 0 w 88"/>
                <a:gd name="T11" fmla="*/ 0 h 330"/>
                <a:gd name="T12" fmla="*/ 7 w 88"/>
                <a:gd name="T13" fmla="*/ 63 h 330"/>
                <a:gd name="T14" fmla="*/ 53 w 88"/>
                <a:gd name="T15" fmla="*/ 229 h 3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36" name="Freeform 29"/>
            <p:cNvSpPr>
              <a:spLocks/>
            </p:cNvSpPr>
            <p:nvPr/>
          </p:nvSpPr>
          <p:spPr bwMode="auto">
            <a:xfrm>
              <a:off x="7439026" y="5053013"/>
              <a:ext cx="357188" cy="820738"/>
            </a:xfrm>
            <a:custGeom>
              <a:avLst/>
              <a:gdLst>
                <a:gd name="T0" fmla="*/ 6 w 90"/>
                <a:gd name="T1" fmla="*/ 15 h 207"/>
                <a:gd name="T2" fmla="*/ 0 w 90"/>
                <a:gd name="T3" fmla="*/ 0 h 207"/>
                <a:gd name="T4" fmla="*/ 1 w 90"/>
                <a:gd name="T5" fmla="*/ 29 h 207"/>
                <a:gd name="T6" fmla="*/ 42 w 90"/>
                <a:gd name="T7" fmla="*/ 127 h 207"/>
                <a:gd name="T8" fmla="*/ 80 w 90"/>
                <a:gd name="T9" fmla="*/ 207 h 207"/>
                <a:gd name="T10" fmla="*/ 90 w 90"/>
                <a:gd name="T11" fmla="*/ 207 h 207"/>
                <a:gd name="T12" fmla="*/ 50 w 90"/>
                <a:gd name="T13" fmla="*/ 123 h 207"/>
                <a:gd name="T14" fmla="*/ 6 w 90"/>
                <a:gd name="T15" fmla="*/ 15 h 2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37" name="Freeform 30"/>
            <p:cNvSpPr>
              <a:spLocks/>
            </p:cNvSpPr>
            <p:nvPr/>
          </p:nvSpPr>
          <p:spPr bwMode="auto">
            <a:xfrm>
              <a:off x="7037388" y="3811588"/>
              <a:ext cx="457200" cy="1852613"/>
            </a:xfrm>
            <a:custGeom>
              <a:avLst/>
              <a:gdLst>
                <a:gd name="T0" fmla="*/ 101 w 115"/>
                <a:gd name="T1" fmla="*/ 409 h 467"/>
                <a:gd name="T2" fmla="*/ 78 w 115"/>
                <a:gd name="T3" fmla="*/ 344 h 467"/>
                <a:gd name="T4" fmla="*/ 29 w 115"/>
                <a:gd name="T5" fmla="*/ 151 h 467"/>
                <a:gd name="T6" fmla="*/ 13 w 115"/>
                <a:gd name="T7" fmla="*/ 53 h 467"/>
                <a:gd name="T8" fmla="*/ 0 w 115"/>
                <a:gd name="T9" fmla="*/ 0 h 467"/>
                <a:gd name="T10" fmla="*/ 21 w 115"/>
                <a:gd name="T11" fmla="*/ 152 h 467"/>
                <a:gd name="T12" fmla="*/ 69 w 115"/>
                <a:gd name="T13" fmla="*/ 347 h 467"/>
                <a:gd name="T14" fmla="*/ 103 w 115"/>
                <a:gd name="T15" fmla="*/ 441 h 467"/>
                <a:gd name="T16" fmla="*/ 115 w 115"/>
                <a:gd name="T17" fmla="*/ 467 h 467"/>
                <a:gd name="T18" fmla="*/ 112 w 115"/>
                <a:gd name="T19" fmla="*/ 458 h 467"/>
                <a:gd name="T20" fmla="*/ 101 w 115"/>
                <a:gd name="T21" fmla="*/ 40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38" name="Freeform 31"/>
            <p:cNvSpPr>
              <a:spLocks/>
            </p:cNvSpPr>
            <p:nvPr/>
          </p:nvSpPr>
          <p:spPr bwMode="auto">
            <a:xfrm>
              <a:off x="6992938" y="1263650"/>
              <a:ext cx="144463" cy="2508250"/>
            </a:xfrm>
            <a:custGeom>
              <a:avLst/>
              <a:gdLst>
                <a:gd name="T0" fmla="*/ 17 w 36"/>
                <a:gd name="T1" fmla="*/ 633 h 633"/>
                <a:gd name="T2" fmla="*/ 13 w 36"/>
                <a:gd name="T3" fmla="*/ 597 h 633"/>
                <a:gd name="T4" fmla="*/ 5 w 36"/>
                <a:gd name="T5" fmla="*/ 398 h 633"/>
                <a:gd name="T6" fmla="*/ 13 w 36"/>
                <a:gd name="T7" fmla="*/ 198 h 633"/>
                <a:gd name="T8" fmla="*/ 22 w 36"/>
                <a:gd name="T9" fmla="*/ 99 h 633"/>
                <a:gd name="T10" fmla="*/ 36 w 36"/>
                <a:gd name="T11" fmla="*/ 0 h 633"/>
                <a:gd name="T12" fmla="*/ 35 w 36"/>
                <a:gd name="T13" fmla="*/ 0 h 633"/>
                <a:gd name="T14" fmla="*/ 20 w 36"/>
                <a:gd name="T15" fmla="*/ 99 h 633"/>
                <a:gd name="T16" fmla="*/ 10 w 36"/>
                <a:gd name="T17" fmla="*/ 198 h 633"/>
                <a:gd name="T18" fmla="*/ 1 w 36"/>
                <a:gd name="T19" fmla="*/ 398 h 633"/>
                <a:gd name="T20" fmla="*/ 7 w 36"/>
                <a:gd name="T21" fmla="*/ 589 h 633"/>
                <a:gd name="T22" fmla="*/ 16 w 36"/>
                <a:gd name="T23" fmla="*/ 632 h 633"/>
                <a:gd name="T24" fmla="*/ 17 w 36"/>
                <a:gd name="T25"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39" name="Freeform 32"/>
            <p:cNvSpPr>
              <a:spLocks/>
            </p:cNvSpPr>
            <p:nvPr/>
          </p:nvSpPr>
          <p:spPr bwMode="auto">
            <a:xfrm>
              <a:off x="7526338" y="5640388"/>
              <a:ext cx="111125" cy="233363"/>
            </a:xfrm>
            <a:custGeom>
              <a:avLst/>
              <a:gdLst>
                <a:gd name="T0" fmla="*/ 22 w 28"/>
                <a:gd name="T1" fmla="*/ 59 h 59"/>
                <a:gd name="T2" fmla="*/ 28 w 28"/>
                <a:gd name="T3" fmla="*/ 59 h 59"/>
                <a:gd name="T4" fmla="*/ 0 w 28"/>
                <a:gd name="T5" fmla="*/ 0 h 59"/>
                <a:gd name="T6" fmla="*/ 22 w 28"/>
                <a:gd name="T7" fmla="*/ 59 h 59"/>
              </a:gdLst>
              <a:ahLst/>
              <a:cxnLst>
                <a:cxn ang="0">
                  <a:pos x="T0" y="T1"/>
                </a:cxn>
                <a:cxn ang="0">
                  <a:pos x="T2" y="T3"/>
                </a:cxn>
                <a:cxn ang="0">
                  <a:pos x="T4" y="T5"/>
                </a:cxn>
                <a:cxn ang="0">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0" name="Freeform 33"/>
            <p:cNvSpPr>
              <a:spLocks/>
            </p:cNvSpPr>
            <p:nvPr/>
          </p:nvSpPr>
          <p:spPr bwMode="auto">
            <a:xfrm>
              <a:off x="7021513" y="3598863"/>
              <a:ext cx="68263" cy="423863"/>
            </a:xfrm>
            <a:custGeom>
              <a:avLst/>
              <a:gdLst>
                <a:gd name="T0" fmla="*/ 4 w 17"/>
                <a:gd name="T1" fmla="*/ 54 h 107"/>
                <a:gd name="T2" fmla="*/ 17 w 17"/>
                <a:gd name="T3" fmla="*/ 107 h 107"/>
                <a:gd name="T4" fmla="*/ 10 w 17"/>
                <a:gd name="T5" fmla="*/ 44 h 107"/>
                <a:gd name="T6" fmla="*/ 9 w 17"/>
                <a:gd name="T7" fmla="*/ 43 h 107"/>
                <a:gd name="T8" fmla="*/ 0 w 17"/>
                <a:gd name="T9" fmla="*/ 0 h 107"/>
                <a:gd name="T10" fmla="*/ 0 w 17"/>
                <a:gd name="T11" fmla="*/ 8 h 107"/>
                <a:gd name="T12" fmla="*/ 4 w 17"/>
                <a:gd name="T13" fmla="*/ 54 h 107"/>
              </a:gdLst>
              <a:ahLst/>
              <a:cxnLst>
                <a:cxn ang="0">
                  <a:pos x="T0" y="T1"/>
                </a:cxn>
                <a:cxn ang="0">
                  <a:pos x="T2" y="T3"/>
                </a:cxn>
                <a:cxn ang="0">
                  <a:pos x="T4" y="T5"/>
                </a:cxn>
                <a:cxn ang="0">
                  <a:pos x="T6" y="T7"/>
                </a:cxn>
                <a:cxn ang="0">
                  <a:pos x="T8" y="T9"/>
                </a:cxn>
                <a:cxn ang="0">
                  <a:pos x="T10" y="T11"/>
                </a:cxn>
                <a:cxn ang="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1" name="Freeform 34"/>
            <p:cNvSpPr>
              <a:spLocks/>
            </p:cNvSpPr>
            <p:nvPr/>
          </p:nvSpPr>
          <p:spPr bwMode="auto">
            <a:xfrm>
              <a:off x="7412038" y="2801938"/>
              <a:ext cx="1168400" cy="2251075"/>
            </a:xfrm>
            <a:custGeom>
              <a:avLst/>
              <a:gdLst>
                <a:gd name="T0" fmla="*/ 8 w 294"/>
                <a:gd name="T1" fmla="*/ 553 h 568"/>
                <a:gd name="T2" fmla="*/ 35 w 294"/>
                <a:gd name="T3" fmla="*/ 397 h 568"/>
                <a:gd name="T4" fmla="*/ 99 w 294"/>
                <a:gd name="T5" fmla="*/ 252 h 568"/>
                <a:gd name="T6" fmla="*/ 187 w 294"/>
                <a:gd name="T7" fmla="*/ 119 h 568"/>
                <a:gd name="T8" fmla="*/ 238 w 294"/>
                <a:gd name="T9" fmla="*/ 58 h 568"/>
                <a:gd name="T10" fmla="*/ 265 w 294"/>
                <a:gd name="T11" fmla="*/ 28 h 568"/>
                <a:gd name="T12" fmla="*/ 294 w 294"/>
                <a:gd name="T13" fmla="*/ 0 h 568"/>
                <a:gd name="T14" fmla="*/ 293 w 294"/>
                <a:gd name="T15" fmla="*/ 0 h 568"/>
                <a:gd name="T16" fmla="*/ 264 w 294"/>
                <a:gd name="T17" fmla="*/ 27 h 568"/>
                <a:gd name="T18" fmla="*/ 237 w 294"/>
                <a:gd name="T19" fmla="*/ 56 h 568"/>
                <a:gd name="T20" fmla="*/ 185 w 294"/>
                <a:gd name="T21" fmla="*/ 117 h 568"/>
                <a:gd name="T22" fmla="*/ 95 w 294"/>
                <a:gd name="T23" fmla="*/ 249 h 568"/>
                <a:gd name="T24" fmla="*/ 30 w 294"/>
                <a:gd name="T25" fmla="*/ 396 h 568"/>
                <a:gd name="T26" fmla="*/ 0 w 294"/>
                <a:gd name="T27" fmla="*/ 549 h 568"/>
                <a:gd name="T28" fmla="*/ 7 w 294"/>
                <a:gd name="T29" fmla="*/ 568 h 568"/>
                <a:gd name="T30" fmla="*/ 8 w 294"/>
                <a:gd name="T31" fmla="*/ 553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2" name="Freeform 35"/>
            <p:cNvSpPr>
              <a:spLocks/>
            </p:cNvSpPr>
            <p:nvPr/>
          </p:nvSpPr>
          <p:spPr bwMode="auto">
            <a:xfrm>
              <a:off x="7494588" y="5664200"/>
              <a:ext cx="100013" cy="209550"/>
            </a:xfrm>
            <a:custGeom>
              <a:avLst/>
              <a:gdLst>
                <a:gd name="T0" fmla="*/ 0 w 25"/>
                <a:gd name="T1" fmla="*/ 0 h 53"/>
                <a:gd name="T2" fmla="*/ 19 w 25"/>
                <a:gd name="T3" fmla="*/ 53 h 53"/>
                <a:gd name="T4" fmla="*/ 25 w 25"/>
                <a:gd name="T5" fmla="*/ 53 h 53"/>
                <a:gd name="T6" fmla="*/ 0 w 25"/>
                <a:gd name="T7" fmla="*/ 0 h 53"/>
              </a:gdLst>
              <a:ahLst/>
              <a:cxnLst>
                <a:cxn ang="0">
                  <a:pos x="T0" y="T1"/>
                </a:cxn>
                <a:cxn ang="0">
                  <a:pos x="T2" y="T3"/>
                </a:cxn>
                <a:cxn ang="0">
                  <a:pos x="T4" y="T5"/>
                </a:cxn>
                <a:cxn ang="0">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3" name="Freeform 36"/>
            <p:cNvSpPr>
              <a:spLocks/>
            </p:cNvSpPr>
            <p:nvPr/>
          </p:nvSpPr>
          <p:spPr bwMode="auto">
            <a:xfrm>
              <a:off x="7412038" y="5081588"/>
              <a:ext cx="114300" cy="558800"/>
            </a:xfrm>
            <a:custGeom>
              <a:avLst/>
              <a:gdLst>
                <a:gd name="T0" fmla="*/ 0 w 29"/>
                <a:gd name="T1" fmla="*/ 0 h 141"/>
                <a:gd name="T2" fmla="*/ 7 w 29"/>
                <a:gd name="T3" fmla="*/ 89 h 141"/>
                <a:gd name="T4" fmla="*/ 18 w 29"/>
                <a:gd name="T5" fmla="*/ 117 h 141"/>
                <a:gd name="T6" fmla="*/ 29 w 29"/>
                <a:gd name="T7" fmla="*/ 141 h 141"/>
                <a:gd name="T8" fmla="*/ 27 w 29"/>
                <a:gd name="T9" fmla="*/ 135 h 141"/>
                <a:gd name="T10" fmla="*/ 8 w 29"/>
                <a:gd name="T11" fmla="*/ 22 h 141"/>
                <a:gd name="T12" fmla="*/ 4 w 29"/>
                <a:gd name="T13" fmla="*/ 11 h 141"/>
                <a:gd name="T14" fmla="*/ 0 w 29"/>
                <a:gd name="T15" fmla="*/ 0 h 1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4" name="Freeform 37"/>
            <p:cNvSpPr>
              <a:spLocks/>
            </p:cNvSpPr>
            <p:nvPr/>
          </p:nvSpPr>
          <p:spPr bwMode="auto">
            <a:xfrm>
              <a:off x="7412038" y="4978400"/>
              <a:ext cx="31750" cy="188913"/>
            </a:xfrm>
            <a:custGeom>
              <a:avLst/>
              <a:gdLst>
                <a:gd name="T0" fmla="*/ 0 w 8"/>
                <a:gd name="T1" fmla="*/ 26 h 48"/>
                <a:gd name="T2" fmla="*/ 4 w 8"/>
                <a:gd name="T3" fmla="*/ 37 h 48"/>
                <a:gd name="T4" fmla="*/ 8 w 8"/>
                <a:gd name="T5" fmla="*/ 48 h 48"/>
                <a:gd name="T6" fmla="*/ 7 w 8"/>
                <a:gd name="T7" fmla="*/ 19 h 48"/>
                <a:gd name="T8" fmla="*/ 0 w 8"/>
                <a:gd name="T9" fmla="*/ 0 h 48"/>
                <a:gd name="T10" fmla="*/ 0 w 8"/>
                <a:gd name="T11" fmla="*/ 4 h 48"/>
                <a:gd name="T12" fmla="*/ 0 w 8"/>
                <a:gd name="T13" fmla="*/ 26 h 48"/>
              </a:gdLst>
              <a:ahLst/>
              <a:cxnLst>
                <a:cxn ang="0">
                  <a:pos x="T0" y="T1"/>
                </a:cxn>
                <a:cxn ang="0">
                  <a:pos x="T2" y="T3"/>
                </a:cxn>
                <a:cxn ang="0">
                  <a:pos x="T4" y="T5"/>
                </a:cxn>
                <a:cxn ang="0">
                  <a:pos x="T6" y="T7"/>
                </a:cxn>
                <a:cxn ang="0">
                  <a:pos x="T8" y="T9"/>
                </a:cxn>
                <a:cxn ang="0">
                  <a:pos x="T10" y="T11"/>
                </a:cxn>
                <a:cxn ang="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sp>
          <p:nvSpPr>
            <p:cNvPr id="1045" name="Freeform 38"/>
            <p:cNvSpPr>
              <a:spLocks/>
            </p:cNvSpPr>
            <p:nvPr/>
          </p:nvSpPr>
          <p:spPr bwMode="auto">
            <a:xfrm>
              <a:off x="7439026" y="5434013"/>
              <a:ext cx="174625" cy="439738"/>
            </a:xfrm>
            <a:custGeom>
              <a:avLst/>
              <a:gdLst>
                <a:gd name="T0" fmla="*/ 11 w 44"/>
                <a:gd name="T1" fmla="*/ 28 h 111"/>
                <a:gd name="T2" fmla="*/ 0 w 44"/>
                <a:gd name="T3" fmla="*/ 0 h 111"/>
                <a:gd name="T4" fmla="*/ 11 w 44"/>
                <a:gd name="T5" fmla="*/ 49 h 111"/>
                <a:gd name="T6" fmla="*/ 14 w 44"/>
                <a:gd name="T7" fmla="*/ 58 h 111"/>
                <a:gd name="T8" fmla="*/ 39 w 44"/>
                <a:gd name="T9" fmla="*/ 111 h 111"/>
                <a:gd name="T10" fmla="*/ 44 w 44"/>
                <a:gd name="T11" fmla="*/ 111 h 111"/>
                <a:gd name="T12" fmla="*/ 22 w 44"/>
                <a:gd name="T13" fmla="*/ 52 h 111"/>
                <a:gd name="T14" fmla="*/ 11 w 44"/>
                <a:gd name="T15" fmla="*/ 28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en-US">
                <a:solidFill>
                  <a:prstClr val="black"/>
                </a:solidFill>
              </a:endParaRPr>
            </a:p>
          </p:txBody>
        </p:sp>
      </p:grpSp>
      <p:sp>
        <p:nvSpPr>
          <p:cNvPr id="7" name="Rectangle 6"/>
          <p:cNvSpPr/>
          <p:nvPr/>
        </p:nvSpPr>
        <p:spPr>
          <a:xfrm>
            <a:off x="1" y="0"/>
            <a:ext cx="13692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1944291" y="623888"/>
            <a:ext cx="6684169"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30" name="Text Placeholder 2"/>
          <p:cNvSpPr>
            <a:spLocks noGrp="1"/>
          </p:cNvSpPr>
          <p:nvPr>
            <p:ph type="body" idx="1"/>
          </p:nvPr>
        </p:nvSpPr>
        <p:spPr bwMode="auto">
          <a:xfrm>
            <a:off x="1941910" y="2133600"/>
            <a:ext cx="668655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771210" y="6130925"/>
            <a:ext cx="859631" cy="369888"/>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defTabSz="457200">
              <a:defRPr/>
            </a:pPr>
            <a:fld id="{E0407963-D4B1-4BCA-B6BF-20401C46348A}" type="datetime1">
              <a:rPr lang="en-US" smtClean="0">
                <a:solidFill>
                  <a:prstClr val="black">
                    <a:tint val="75000"/>
                  </a:prstClr>
                </a:solidFill>
              </a:rPr>
              <a:t>2/24/2019</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6135689"/>
            <a:ext cx="5715000" cy="365125"/>
          </a:xfrm>
          <a:prstGeom prst="rect">
            <a:avLst/>
          </a:prstGeom>
        </p:spPr>
        <p:txBody>
          <a:bodyPr vert="horz" lIns="91440" tIns="45720" rIns="91440" bIns="45720" rtlCol="0" anchor="ctr"/>
          <a:lstStyle>
            <a:lvl1pPr algn="l" eaLnBrk="1" fontAlgn="auto" hangingPunct="1">
              <a:spcBef>
                <a:spcPts val="0"/>
              </a:spcBef>
              <a:spcAft>
                <a:spcPts val="0"/>
              </a:spcAft>
              <a:defRPr sz="900" dirty="0">
                <a:solidFill>
                  <a:schemeClr val="tx1">
                    <a:tint val="75000"/>
                  </a:schemeClr>
                </a:solidFill>
                <a:latin typeface="+mn-lt"/>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398859" y="787401"/>
            <a:ext cx="584597"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defTabSz="457200" fontAlgn="base">
              <a:spcBef>
                <a:spcPct val="0"/>
              </a:spcBef>
              <a:spcAft>
                <a:spcPct val="0"/>
              </a:spcAft>
            </a:pPr>
            <a:fld id="{D88D12C6-A4E9-46FB-AEF3-D79192AE1F03}" type="slidenum">
              <a:rPr lang="en-US" altLang="en-US"/>
              <a:pPr defTabSz="457200" fontAlgn="base">
                <a:spcBef>
                  <a:spcPct val="0"/>
                </a:spcBef>
                <a:spcAft>
                  <a:spcPct val="0"/>
                </a:spcAft>
              </a:pPr>
              <a:t>‹#›</a:t>
            </a:fld>
            <a:endParaRPr lang="en-US" altLang="en-US"/>
          </a:p>
        </p:txBody>
      </p:sp>
    </p:spTree>
    <p:extLst>
      <p:ext uri="{BB962C8B-B14F-4D97-AF65-F5344CB8AC3E}">
        <p14:creationId xmlns:p14="http://schemas.microsoft.com/office/powerpoint/2010/main" val="579358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itchFamily="34" charset="0"/>
        </a:defRPr>
      </a:lvl2pPr>
      <a:lvl3pPr algn="l" defTabSz="457200" rtl="0" fontAlgn="base">
        <a:spcBef>
          <a:spcPct val="0"/>
        </a:spcBef>
        <a:spcAft>
          <a:spcPct val="0"/>
        </a:spcAft>
        <a:defRPr sz="3600">
          <a:solidFill>
            <a:srgbClr val="262626"/>
          </a:solidFill>
          <a:latin typeface="Century Gothic" pitchFamily="34" charset="0"/>
        </a:defRPr>
      </a:lvl3pPr>
      <a:lvl4pPr algn="l" defTabSz="457200" rtl="0" fontAlgn="base">
        <a:spcBef>
          <a:spcPct val="0"/>
        </a:spcBef>
        <a:spcAft>
          <a:spcPct val="0"/>
        </a:spcAft>
        <a:defRPr sz="3600">
          <a:solidFill>
            <a:srgbClr val="262626"/>
          </a:solidFill>
          <a:latin typeface="Century Gothic" pitchFamily="34" charset="0"/>
        </a:defRPr>
      </a:lvl4pPr>
      <a:lvl5pPr algn="l" defTabSz="457200" rtl="0" fontAlgn="base">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3312041199462301061831942613410433251113133"/>
          <p:cNvPicPr>
            <a:picLocks noChangeAspect="1" noChangeArrowheads="1"/>
          </p:cNvPicPr>
          <p:nvPr/>
        </p:nvPicPr>
        <p:blipFill>
          <a:blip r:embed="rId3" cstate="print"/>
          <a:srcRect b="11157"/>
          <a:stretch>
            <a:fillRect/>
          </a:stretch>
        </p:blipFill>
        <p:spPr bwMode="auto">
          <a:xfrm>
            <a:off x="0" y="0"/>
            <a:ext cx="9296400" cy="7173416"/>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B4CDC51E-C9BF-434B-97FD-8236602263E3}" type="slidenum">
              <a:rPr lang="en-US" altLang="en-US" smtClean="0"/>
              <a:pPr/>
              <a:t>1</a:t>
            </a:fld>
            <a:endParaRPr lang="en-US" alt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 name="Slide Number Placeholder 2"/>
          <p:cNvSpPr>
            <a:spLocks noGrp="1"/>
          </p:cNvSpPr>
          <p:nvPr>
            <p:ph type="sldNum" sz="quarter" idx="12"/>
          </p:nvPr>
        </p:nvSpPr>
        <p:spPr/>
        <p:txBody>
          <a:bodyPr/>
          <a:lstStyle/>
          <a:p>
            <a:fld id="{E25BCEC8-CCB6-4FD7-ABDF-1786A13A3272}" type="slidenum">
              <a:rPr lang="en-US" altLang="en-US" smtClean="0"/>
              <a:pPr/>
              <a:t>10</a:t>
            </a:fld>
            <a:endParaRPr lang="en-US" altLang="en-US"/>
          </a:p>
        </p:txBody>
      </p:sp>
      <p:pic>
        <p:nvPicPr>
          <p:cNvPr id="8194" name="Picture 2" descr="C:\Users\a.farahani\Desktop\تصاویر استریل\imagesB760F8M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692696"/>
            <a:ext cx="6552728" cy="49685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4CDC51E-C9BF-434B-97FD-8236602263E3}" type="slidenum">
              <a:rPr lang="en-US" altLang="en-US" smtClean="0"/>
              <a:pPr/>
              <a:t>11</a:t>
            </a:fld>
            <a:endParaRPr lang="en-US" altLang="en-US"/>
          </a:p>
        </p:txBody>
      </p:sp>
      <p:sp>
        <p:nvSpPr>
          <p:cNvPr id="3" name="Rectangle 2"/>
          <p:cNvSpPr/>
          <p:nvPr/>
        </p:nvSpPr>
        <p:spPr>
          <a:xfrm>
            <a:off x="179512" y="474345"/>
            <a:ext cx="8784976" cy="6247864"/>
          </a:xfrm>
          <a:prstGeom prst="rect">
            <a:avLst/>
          </a:prstGeom>
        </p:spPr>
        <p:txBody>
          <a:bodyPr wrap="square">
            <a:spAutoFit/>
          </a:bodyPr>
          <a:lstStyle/>
          <a:p>
            <a:pPr algn="r"/>
            <a:r>
              <a:rPr lang="fa-IR" sz="2000" dirty="0"/>
              <a:t>توجه: دمای مناسب هنگام نظافت 45 درجه می باشد.وسایل آلوده به خون وترشحات را قبل از شستشو ونظافت درون محلول های ضد عفونی کننده غوطه ور </a:t>
            </a:r>
            <a:endParaRPr lang="fa-IR" sz="2000" dirty="0" smtClean="0"/>
          </a:p>
          <a:p>
            <a:pPr algn="r"/>
            <a:r>
              <a:rPr lang="fa-IR" sz="2000" dirty="0" smtClean="0"/>
              <a:t>نکنید.</a:t>
            </a:r>
          </a:p>
          <a:p>
            <a:pPr algn="r"/>
            <a:endParaRPr lang="fa-IR" sz="2000" dirty="0"/>
          </a:p>
          <a:p>
            <a:pPr algn="r"/>
            <a:r>
              <a:rPr lang="fa-IR" sz="2000" dirty="0"/>
              <a:t>صرف نظر از روش هایی که برای ضد عفونی ابزار ووسایل به کار می رود،ابزار ووسایل باید قبل از ضد عفونی واستریلیزاسیون آماده وآلودگی آن ها بر طرف شود. </a:t>
            </a:r>
            <a:endParaRPr lang="fa-IR" sz="2000" dirty="0" smtClean="0"/>
          </a:p>
          <a:p>
            <a:pPr algn="r"/>
            <a:endParaRPr lang="fa-IR" sz="2000" dirty="0" smtClean="0"/>
          </a:p>
          <a:p>
            <a:pPr algn="r"/>
            <a:endParaRPr lang="fa-IR" sz="2000" dirty="0" smtClean="0"/>
          </a:p>
          <a:p>
            <a:pPr algn="r"/>
            <a:r>
              <a:rPr lang="fa-IR" sz="2000" dirty="0" smtClean="0"/>
              <a:t>در </a:t>
            </a:r>
            <a:r>
              <a:rPr lang="fa-IR" sz="2000" dirty="0"/>
              <a:t>آلودگی زدایی ابزار ووسایل نکات زیر باید رعایت کرد</a:t>
            </a:r>
            <a:r>
              <a:rPr lang="fa-IR" sz="2000" dirty="0" smtClean="0"/>
              <a:t>:</a:t>
            </a:r>
          </a:p>
          <a:p>
            <a:pPr algn="r"/>
            <a:endParaRPr lang="fa-IR" sz="2000" dirty="0"/>
          </a:p>
          <a:p>
            <a:pPr algn="r"/>
            <a:r>
              <a:rPr lang="fa-IR" sz="2000" dirty="0" smtClean="0"/>
              <a:t>* ابزار </a:t>
            </a:r>
            <a:r>
              <a:rPr lang="fa-IR" sz="2000" dirty="0"/>
              <a:t>ووسایل باید بلافاصله پس از مصرف به وسیله آب خالص یا پاک کننده های </a:t>
            </a:r>
            <a:endParaRPr lang="fa-IR" sz="2000" dirty="0" smtClean="0"/>
          </a:p>
          <a:p>
            <a:pPr algn="r"/>
            <a:r>
              <a:rPr lang="fa-IR" sz="2000" dirty="0" smtClean="0"/>
              <a:t>مانند </a:t>
            </a:r>
            <a:r>
              <a:rPr lang="fa-IR" sz="2000" dirty="0"/>
              <a:t>صابون تمیز شود</a:t>
            </a:r>
            <a:r>
              <a:rPr lang="fa-IR" sz="2000" dirty="0" smtClean="0"/>
              <a:t>.</a:t>
            </a:r>
          </a:p>
          <a:p>
            <a:pPr algn="r"/>
            <a:endParaRPr lang="fa-IR" sz="2000" dirty="0"/>
          </a:p>
          <a:p>
            <a:pPr algn="r"/>
            <a:r>
              <a:rPr lang="fa-IR" sz="2000" dirty="0" smtClean="0"/>
              <a:t>* ابزار </a:t>
            </a:r>
            <a:r>
              <a:rPr lang="fa-IR" sz="2000" dirty="0"/>
              <a:t>هرگز نبایستی در محلول فیزیولوژی  نمکی نگهداری شوند،زیرا تماس </a:t>
            </a:r>
            <a:endParaRPr lang="fa-IR" sz="2000" dirty="0" smtClean="0"/>
          </a:p>
          <a:p>
            <a:pPr algn="r"/>
            <a:r>
              <a:rPr lang="fa-IR" sz="2000" dirty="0" smtClean="0"/>
              <a:t>طولانی </a:t>
            </a:r>
            <a:r>
              <a:rPr lang="fa-IR" sz="2000" dirty="0"/>
              <a:t>با این مواد باعث خوردگی آن ها می شود.</a:t>
            </a:r>
          </a:p>
          <a:p>
            <a:pPr algn="r"/>
            <a:endParaRPr lang="fa-IR" sz="2000" dirty="0" smtClean="0"/>
          </a:p>
          <a:p>
            <a:pPr algn="r"/>
            <a:r>
              <a:rPr lang="fa-IR" sz="2000" dirty="0" smtClean="0"/>
              <a:t>* به دلیل </a:t>
            </a:r>
            <a:r>
              <a:rPr lang="fa-IR" sz="2000" dirty="0"/>
              <a:t>ضرورت نظافت کامل ابزار مفصل دار مانند قیچی وپنس باید قبل از نظافت کامل باز شوند وقبل از عمل استریل، ابزار قفل دار در دنده اول قفل شوند.</a:t>
            </a:r>
          </a:p>
          <a:p>
            <a:pPr algn="r"/>
            <a:endParaRPr lang="fa-IR" sz="2000" dirty="0" smtClean="0"/>
          </a:p>
          <a:p>
            <a:pPr algn="r"/>
            <a:r>
              <a:rPr lang="fa-IR" sz="2000" dirty="0" smtClean="0"/>
              <a:t>* </a:t>
            </a:r>
            <a:r>
              <a:rPr lang="fa-IR" sz="2000" dirty="0"/>
              <a:t>بعد از نظافت  ابزار ووسایل باید آن ها را به وسیله پارچه لطیف خشک کرد</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4CDC51E-C9BF-434B-97FD-8236602263E3}" type="slidenum">
              <a:rPr lang="en-US" altLang="en-US" smtClean="0"/>
              <a:pPr/>
              <a:t>12</a:t>
            </a:fld>
            <a:endParaRPr lang="en-US" altLang="en-US"/>
          </a:p>
        </p:txBody>
      </p:sp>
      <p:sp>
        <p:nvSpPr>
          <p:cNvPr id="2" name="Rectangle 1"/>
          <p:cNvSpPr/>
          <p:nvPr/>
        </p:nvSpPr>
        <p:spPr>
          <a:xfrm>
            <a:off x="467544" y="612845"/>
            <a:ext cx="8496944" cy="5632311"/>
          </a:xfrm>
          <a:prstGeom prst="rect">
            <a:avLst/>
          </a:prstGeom>
        </p:spPr>
        <p:txBody>
          <a:bodyPr wrap="square">
            <a:spAutoFit/>
          </a:bodyPr>
          <a:lstStyle/>
          <a:p>
            <a:pPr algn="r"/>
            <a:r>
              <a:rPr lang="fa-IR" b="1" dirty="0" smtClean="0"/>
              <a:t>ضد </a:t>
            </a:r>
            <a:r>
              <a:rPr lang="fa-IR" b="1" dirty="0"/>
              <a:t>عفونی :</a:t>
            </a:r>
            <a:endParaRPr lang="en-US" dirty="0"/>
          </a:p>
          <a:p>
            <a:pPr algn="r"/>
            <a:endParaRPr lang="fa-IR" b="1" dirty="0" smtClean="0"/>
          </a:p>
          <a:p>
            <a:pPr algn="r"/>
            <a:r>
              <a:rPr lang="fa-IR" b="1" dirty="0" smtClean="0"/>
              <a:t>ضد </a:t>
            </a:r>
            <a:r>
              <a:rPr lang="fa-IR" b="1" dirty="0"/>
              <a:t>عفونی ست های پانسمان:</a:t>
            </a:r>
            <a:endParaRPr lang="en-US" dirty="0"/>
          </a:p>
          <a:p>
            <a:pPr algn="r"/>
            <a:endParaRPr lang="fa-IR" dirty="0" smtClean="0"/>
          </a:p>
          <a:p>
            <a:pPr algn="r"/>
            <a:r>
              <a:rPr lang="fa-IR" dirty="0" smtClean="0"/>
              <a:t>ابتدا </a:t>
            </a:r>
            <a:r>
              <a:rPr lang="fa-IR" dirty="0"/>
              <a:t>به وسیله آب سرد کلیه وسایلی راکه به خون آلوده شده اند، شسته وسپس با ماده دترجنت کلیه آلودگی ها را از روی وسایل پاک کرده ،وسایل را در محلول دکونکس 53 پلاس 1درصد یا محلول جانشین معرفی شده به مدت 15 دقیقه غوطه ور کرده وبعد از </a:t>
            </a:r>
            <a:r>
              <a:rPr lang="fa-IR" dirty="0" smtClean="0"/>
              <a:t>انجام </a:t>
            </a:r>
            <a:r>
              <a:rPr lang="fa-IR" dirty="0"/>
              <a:t>مرحله آبکشی وخشک کردن جهت استریل آماده می </a:t>
            </a:r>
            <a:r>
              <a:rPr lang="fa-IR" dirty="0" smtClean="0"/>
              <a:t>شوند.</a:t>
            </a:r>
          </a:p>
          <a:p>
            <a:pPr algn="r"/>
            <a:endParaRPr lang="fa-IR" dirty="0"/>
          </a:p>
          <a:p>
            <a:pPr algn="r"/>
            <a:r>
              <a:rPr lang="fa-IR" dirty="0" smtClean="0"/>
              <a:t>عکس </a:t>
            </a:r>
            <a:r>
              <a:rPr lang="fa-IR" dirty="0"/>
              <a:t>لگن</a:t>
            </a:r>
            <a:endParaRPr lang="en-US" dirty="0"/>
          </a:p>
          <a:p>
            <a:pPr algn="r"/>
            <a:endParaRPr lang="fa-IR" b="1" dirty="0" smtClean="0"/>
          </a:p>
          <a:p>
            <a:pPr algn="r"/>
            <a:r>
              <a:rPr lang="fa-IR" b="1" dirty="0" smtClean="0"/>
              <a:t>ضد </a:t>
            </a:r>
            <a:r>
              <a:rPr lang="fa-IR" b="1" dirty="0"/>
              <a:t>عفونی ریسیور تزریقات:</a:t>
            </a:r>
            <a:endParaRPr lang="en-US" dirty="0"/>
          </a:p>
          <a:p>
            <a:pPr algn="r"/>
            <a:endParaRPr lang="fa-IR" dirty="0" smtClean="0"/>
          </a:p>
          <a:p>
            <a:pPr algn="r"/>
            <a:r>
              <a:rPr lang="fa-IR" dirty="0" smtClean="0"/>
              <a:t>روزانه </a:t>
            </a:r>
            <a:r>
              <a:rPr lang="fa-IR" dirty="0"/>
              <a:t>با آب ودترجنت (تاید) شسته وبه وسیله  وایتکس1درصد (10سی سی وایتکس </a:t>
            </a:r>
            <a:r>
              <a:rPr lang="fa-IR" dirty="0" smtClean="0"/>
              <a:t>خانگی </a:t>
            </a:r>
            <a:r>
              <a:rPr lang="fa-IR" dirty="0"/>
              <a:t>در یک لیتر آب) ضد عفونی شود.</a:t>
            </a:r>
            <a:endParaRPr lang="en-US" dirty="0"/>
          </a:p>
          <a:p>
            <a:pPr algn="r"/>
            <a:endParaRPr lang="fa-IR" b="1" dirty="0" smtClean="0"/>
          </a:p>
          <a:p>
            <a:pPr algn="r"/>
            <a:endParaRPr lang="fa-IR" b="1" dirty="0" smtClean="0"/>
          </a:p>
          <a:p>
            <a:pPr algn="r"/>
            <a:r>
              <a:rPr lang="fa-IR" b="1" dirty="0" smtClean="0"/>
              <a:t>ضد </a:t>
            </a:r>
            <a:r>
              <a:rPr lang="fa-IR" b="1" dirty="0"/>
              <a:t>عفونی ترمومتر:</a:t>
            </a:r>
            <a:endParaRPr lang="en-US" dirty="0"/>
          </a:p>
          <a:p>
            <a:pPr algn="r"/>
            <a:r>
              <a:rPr lang="fa-IR" dirty="0"/>
              <a:t>ترمومتر می بایست شخصی باشد وپس از هر بار استفاده با الکل 70درجه تمیز وبا آب شستشو داده شده وبه صورت خشک نگهداری شود</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4CDC51E-C9BF-434B-97FD-8236602263E3}" type="slidenum">
              <a:rPr lang="en-US" altLang="en-US" smtClean="0"/>
              <a:pPr/>
              <a:t>13</a:t>
            </a:fld>
            <a:endParaRPr lang="en-US" altLang="en-US"/>
          </a:p>
        </p:txBody>
      </p:sp>
      <p:sp>
        <p:nvSpPr>
          <p:cNvPr id="2" name="Rectangle 1"/>
          <p:cNvSpPr/>
          <p:nvPr/>
        </p:nvSpPr>
        <p:spPr>
          <a:xfrm>
            <a:off x="539552" y="476673"/>
            <a:ext cx="8424936" cy="2308324"/>
          </a:xfrm>
          <a:prstGeom prst="rect">
            <a:avLst/>
          </a:prstGeom>
        </p:spPr>
        <p:txBody>
          <a:bodyPr wrap="square">
            <a:spAutoFit/>
          </a:bodyPr>
          <a:lstStyle/>
          <a:p>
            <a:pPr algn="r"/>
            <a:r>
              <a:rPr lang="fa-IR" dirty="0"/>
              <a:t>تذکر: در صورتی که ترمومتر شخصی نباشد بعدار استفاده بیمار ،با دترجنت شسته شده وبعد برای 10 دقیقه درداخل الکل 70 درجه غوطه ور شود </a:t>
            </a:r>
            <a:endParaRPr lang="fa-IR" dirty="0" smtClean="0"/>
          </a:p>
          <a:p>
            <a:pPr algn="r"/>
            <a:r>
              <a:rPr lang="fa-IR" dirty="0" smtClean="0"/>
              <a:t>سپس </a:t>
            </a:r>
            <a:r>
              <a:rPr lang="fa-IR" dirty="0"/>
              <a:t>آن را پاک کرده وخشک نمایید</a:t>
            </a:r>
            <a:r>
              <a:rPr lang="fa-IR" dirty="0" smtClean="0"/>
              <a:t>.</a:t>
            </a:r>
          </a:p>
          <a:p>
            <a:pPr algn="r"/>
            <a:endParaRPr lang="fa-IR" dirty="0"/>
          </a:p>
          <a:p>
            <a:pPr algn="r"/>
            <a:r>
              <a:rPr lang="fa-IR" dirty="0" smtClean="0"/>
              <a:t>نگهداری </a:t>
            </a:r>
            <a:r>
              <a:rPr lang="fa-IR" dirty="0"/>
              <a:t>دائم ترمومتر در مواد ضد عفونی کننده باعث افزایش احتمال رشد باسیل های </a:t>
            </a:r>
            <a:endParaRPr lang="fa-IR" dirty="0" smtClean="0"/>
          </a:p>
          <a:p>
            <a:pPr algn="r"/>
            <a:r>
              <a:rPr lang="fa-IR" dirty="0" smtClean="0"/>
              <a:t>گرم </a:t>
            </a:r>
            <a:r>
              <a:rPr lang="fa-IR" dirty="0"/>
              <a:t>منفی خواهد شد</a:t>
            </a:r>
            <a:r>
              <a:rPr lang="fa-IR" dirty="0" smtClean="0"/>
              <a:t>.</a:t>
            </a:r>
          </a:p>
          <a:p>
            <a:pPr algn="r"/>
            <a:endParaRPr lang="en-US" dirty="0"/>
          </a:p>
          <a:p>
            <a:pPr algn="r"/>
            <a:r>
              <a:rPr lang="fa-IR" dirty="0" smtClean="0"/>
              <a:t>دستورالعمل استفاده از دکونکس53 پلاس</a:t>
            </a:r>
            <a:endParaRPr lang="en-US" dirty="0"/>
          </a:p>
        </p:txBody>
      </p:sp>
      <p:sp>
        <p:nvSpPr>
          <p:cNvPr id="4" name="Rectangle 3"/>
          <p:cNvSpPr/>
          <p:nvPr/>
        </p:nvSpPr>
        <p:spPr>
          <a:xfrm>
            <a:off x="395536" y="2924944"/>
            <a:ext cx="8568952" cy="3416320"/>
          </a:xfrm>
          <a:prstGeom prst="rect">
            <a:avLst/>
          </a:prstGeom>
        </p:spPr>
        <p:txBody>
          <a:bodyPr wrap="square">
            <a:spAutoFit/>
          </a:bodyPr>
          <a:lstStyle/>
          <a:p>
            <a:pPr algn="r"/>
            <a:r>
              <a:rPr lang="fa-IR" dirty="0" smtClean="0"/>
              <a:t>فاقد </a:t>
            </a:r>
            <a:r>
              <a:rPr lang="fa-IR" dirty="0"/>
              <a:t>آلدئید وفنل می باشددر نتیجه فاقد عوارض مضر برروی دستگاههای بدن از جمله </a:t>
            </a:r>
            <a:endParaRPr lang="fa-IR" dirty="0" smtClean="0"/>
          </a:p>
          <a:p>
            <a:pPr algn="r"/>
            <a:r>
              <a:rPr lang="fa-IR" dirty="0" smtClean="0"/>
              <a:t>سیستم </a:t>
            </a:r>
            <a:r>
              <a:rPr lang="fa-IR" dirty="0"/>
              <a:t>تنفسی می باشد</a:t>
            </a:r>
            <a:r>
              <a:rPr lang="fa-IR" dirty="0" smtClean="0"/>
              <a:t>.</a:t>
            </a:r>
          </a:p>
          <a:p>
            <a:pPr algn="r"/>
            <a:endParaRPr lang="en-US" dirty="0"/>
          </a:p>
          <a:p>
            <a:pPr algn="r"/>
            <a:r>
              <a:rPr lang="fa-IR" dirty="0"/>
              <a:t>دارای خاصیت پاک کنندگی قوی ،خاصیت ضد خورندگی ابزار ووسایل می باشدوبر علیه انواع عفونت های میکروبی،قارچی،باکتریایی، وویروس های ( تی بی ) موثر می باشد.     </a:t>
            </a:r>
            <a:endParaRPr lang="fa-IR" dirty="0" smtClean="0"/>
          </a:p>
          <a:p>
            <a:pPr algn="r"/>
            <a:r>
              <a:rPr lang="en-US" dirty="0" smtClean="0"/>
              <a:t>HIV</a:t>
            </a:r>
            <a:r>
              <a:rPr lang="fa-IR" dirty="0"/>
              <a:t>و</a:t>
            </a:r>
            <a:r>
              <a:rPr lang="en-US" dirty="0"/>
              <a:t>HBV</a:t>
            </a:r>
          </a:p>
          <a:p>
            <a:pPr algn="r"/>
            <a:endParaRPr lang="fa-IR" dirty="0" smtClean="0"/>
          </a:p>
          <a:p>
            <a:pPr algn="r"/>
            <a:r>
              <a:rPr lang="fa-IR" dirty="0" smtClean="0"/>
              <a:t>موارد </a:t>
            </a:r>
            <a:r>
              <a:rPr lang="fa-IR" dirty="0"/>
              <a:t>مصرف : </a:t>
            </a:r>
            <a:endParaRPr lang="fa-IR" dirty="0" smtClean="0"/>
          </a:p>
          <a:p>
            <a:pPr algn="r"/>
            <a:endParaRPr lang="fa-IR" dirty="0"/>
          </a:p>
          <a:p>
            <a:pPr algn="r"/>
            <a:r>
              <a:rPr lang="fa-IR" dirty="0" smtClean="0"/>
              <a:t>برای </a:t>
            </a:r>
            <a:r>
              <a:rPr lang="fa-IR" dirty="0"/>
              <a:t>ضد عفونی کردن ابزار ووسایل جراحی ،قطعات پلاستیکی ولاستیکی ،ساکشن وکلیه وسایلی که آلوده به انواع عفونت های تنفسی ، گوارشی،پوستی از جمله پسودموناس ، استاف آرئوس، اچ آی وی واچ بی وی می باشند،استفاده می شود</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57188" y="-242888"/>
            <a:ext cx="7415212" cy="742951"/>
          </a:xfrm>
        </p:spPr>
        <p:txBody>
          <a:bodyPr/>
          <a:lstStyle/>
          <a:p>
            <a:pPr rtl="1" eaLnBrk="1" hangingPunct="1"/>
            <a:r>
              <a:rPr lang="en-US" smtClean="0"/>
              <a:t/>
            </a:r>
            <a:br>
              <a:rPr lang="en-US" smtClean="0"/>
            </a:br>
            <a:r>
              <a:rPr lang="en-US" smtClean="0"/>
              <a:t/>
            </a:r>
            <a:br>
              <a:rPr lang="en-US" smtClean="0"/>
            </a:br>
            <a:r>
              <a:rPr lang="fa-IR" smtClean="0"/>
              <a:t/>
            </a:r>
            <a:br>
              <a:rPr lang="fa-IR" smtClean="0"/>
            </a:br>
            <a:r>
              <a:rPr lang="fa-IR" smtClean="0"/>
              <a:t/>
            </a:r>
            <a:br>
              <a:rPr lang="fa-IR" smtClean="0"/>
            </a:br>
            <a:r>
              <a:rPr lang="fa-IR" smtClean="0"/>
              <a:t/>
            </a:r>
            <a:br>
              <a:rPr lang="fa-IR" smtClean="0"/>
            </a:br>
            <a:r>
              <a:rPr lang="fa-IR" smtClean="0"/>
              <a:t/>
            </a:r>
            <a:br>
              <a:rPr lang="fa-IR" smtClean="0"/>
            </a:br>
            <a:r>
              <a:rPr lang="fa-IR" smtClean="0"/>
              <a:t>   </a:t>
            </a:r>
            <a:r>
              <a:rPr lang="ar-SA" smtClean="0"/>
              <a:t> </a:t>
            </a:r>
            <a:r>
              <a:rPr lang="fa-IR" sz="2400" smtClean="0"/>
              <a:t/>
            </a:r>
            <a:br>
              <a:rPr lang="fa-IR" sz="2400" smtClean="0"/>
            </a:br>
            <a:r>
              <a:rPr lang="ar-SA" sz="2400" smtClean="0"/>
              <a:t> </a:t>
            </a:r>
            <a:r>
              <a:rPr lang="en-US" smtClean="0">
                <a:solidFill>
                  <a:srgbClr val="2D2DB9"/>
                </a:solidFill>
              </a:rPr>
              <a:t/>
            </a:r>
            <a:br>
              <a:rPr lang="en-US" smtClean="0">
                <a:solidFill>
                  <a:srgbClr val="2D2DB9"/>
                </a:solidFill>
              </a:rPr>
            </a:br>
            <a:endParaRPr lang="fa-IR" smtClean="0">
              <a:solidFill>
                <a:srgbClr val="2D2DB9"/>
              </a:solidFill>
              <a:cs typeface="B Nazanin" pitchFamily="2" charset="-78"/>
            </a:endParaRPr>
          </a:p>
        </p:txBody>
      </p:sp>
      <p:sp>
        <p:nvSpPr>
          <p:cNvPr id="3" name="Slide Number Placeholder 2"/>
          <p:cNvSpPr>
            <a:spLocks noGrp="1"/>
          </p:cNvSpPr>
          <p:nvPr>
            <p:ph type="sldNum" sz="quarter" idx="12"/>
          </p:nvPr>
        </p:nvSpPr>
        <p:spPr/>
        <p:txBody>
          <a:bodyPr/>
          <a:lstStyle/>
          <a:p>
            <a:fld id="{E25BCEC8-CCB6-4FD7-ABDF-1786A13A3272}" type="slidenum">
              <a:rPr lang="en-US" altLang="en-US" smtClean="0"/>
              <a:pPr/>
              <a:t>14</a:t>
            </a:fld>
            <a:endParaRPr lang="en-US" altLang="en-US"/>
          </a:p>
        </p:txBody>
      </p:sp>
      <p:sp>
        <p:nvSpPr>
          <p:cNvPr id="2" name="Rectangle 1"/>
          <p:cNvSpPr/>
          <p:nvPr/>
        </p:nvSpPr>
        <p:spPr>
          <a:xfrm>
            <a:off x="323528" y="548680"/>
            <a:ext cx="8640960" cy="5909310"/>
          </a:xfrm>
          <a:prstGeom prst="rect">
            <a:avLst/>
          </a:prstGeom>
        </p:spPr>
        <p:txBody>
          <a:bodyPr wrap="square">
            <a:spAutoFit/>
          </a:bodyPr>
          <a:lstStyle/>
          <a:p>
            <a:pPr algn="r"/>
            <a:r>
              <a:rPr lang="fa-IR" dirty="0"/>
              <a:t>روش استفاده: محلول را به صورت رقیق شده2 درصد از داروخانه تهیه کرده واز رقیق کردن مجدد آن خودداری شود، سپس بنا بر ظرفیت مورد نیاز ، یک ظرف را از محلول 2درصد پر کرده وابزار ووسایل  آلوده داخل آن قرارداده شود.قبل از قراردادن وسایل دقت شود که تمام قطعات دستگاه کاملا از هم جدا شده وبه طور کامل در محلول قرارگیرند تا از ایجاد حباب هوا جلوگیری شده ومحلول به داخل تمام لوله ها وخلل وفرج نفوذ پیدا کند.پس از گذشت 15 دقیقه  وسایل از داخل محلول خارج شده وسپس آبکشی شوند.لازم به ذکر است که طی زمان ضروری  غوطه ور بودن وسائل داخل محلول 15 دقیقه است.</a:t>
            </a:r>
            <a:endParaRPr lang="en-US" dirty="0"/>
          </a:p>
          <a:p>
            <a:pPr algn="r"/>
            <a:r>
              <a:rPr lang="fa-IR" dirty="0" smtClean="0"/>
              <a:t>توجه</a:t>
            </a:r>
            <a:r>
              <a:rPr lang="fa-IR" dirty="0"/>
              <a:t>: دقت نمایید که وسایل کاملا در محلول غوطه ور </a:t>
            </a:r>
            <a:r>
              <a:rPr lang="fa-IR" dirty="0" smtClean="0"/>
              <a:t>شوند.</a:t>
            </a:r>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fa-IR" dirty="0"/>
          </a:p>
          <a:p>
            <a:pPr algn="r"/>
            <a:endParaRPr lang="fa-IR" dirty="0" smtClean="0"/>
          </a:p>
          <a:p>
            <a:pPr algn="r"/>
            <a:endParaRPr lang="en-US" dirty="0"/>
          </a:p>
        </p:txBody>
      </p:sp>
      <p:pic>
        <p:nvPicPr>
          <p:cNvPr id="2050" name="Picture 2" descr="C:\Users\a.farahani\Desktop\تصاویر استریل\images4JXGFJP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2996952"/>
            <a:ext cx="6048672" cy="3461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comb dir="vert"/>
    <p:sndAc>
      <p:stSnd>
        <p:snd r:embed="rId2"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5BCEC8-CCB6-4FD7-ABDF-1786A13A3272}" type="slidenum">
              <a:rPr lang="en-US" altLang="en-US" smtClean="0"/>
              <a:pPr/>
              <a:t>15</a:t>
            </a:fld>
            <a:endParaRPr lang="en-US" altLang="en-US"/>
          </a:p>
        </p:txBody>
      </p:sp>
      <p:sp>
        <p:nvSpPr>
          <p:cNvPr id="2" name="Rectangle 1"/>
          <p:cNvSpPr/>
          <p:nvPr/>
        </p:nvSpPr>
        <p:spPr>
          <a:xfrm>
            <a:off x="827584" y="332656"/>
            <a:ext cx="8064896" cy="1200329"/>
          </a:xfrm>
          <a:prstGeom prst="rect">
            <a:avLst/>
          </a:prstGeom>
        </p:spPr>
        <p:txBody>
          <a:bodyPr wrap="square">
            <a:spAutoFit/>
          </a:bodyPr>
          <a:lstStyle/>
          <a:p>
            <a:pPr algn="r"/>
            <a:r>
              <a:rPr lang="fa-IR" dirty="0"/>
              <a:t>توجه: محلول رقیق شده در صورت عدم آلودگی بارز وعدم تشکیل رسوب وذرات معلق به مدت 14 روز می تواند برای ضد عفونی وسایل مختلف استفاده شود.تغییر رنگ محلول دلیل عدم کارایی آن نمی باشد .لذا پس از تهیه محلول رقیق شده،غلظت وتاریخ آماده سازی محلول را توسط برچسب روی ظرف مربوطه قید </a:t>
            </a:r>
            <a:r>
              <a:rPr lang="fa-IR" dirty="0" smtClean="0"/>
              <a:t>نمایید.</a:t>
            </a:r>
            <a:endParaRPr lang="en-US" dirty="0"/>
          </a:p>
        </p:txBody>
      </p:sp>
      <p:sp>
        <p:nvSpPr>
          <p:cNvPr id="4" name="Rectangle 3"/>
          <p:cNvSpPr/>
          <p:nvPr/>
        </p:nvSpPr>
        <p:spPr>
          <a:xfrm>
            <a:off x="395536" y="1772816"/>
            <a:ext cx="8496944" cy="3416320"/>
          </a:xfrm>
          <a:prstGeom prst="rect">
            <a:avLst/>
          </a:prstGeom>
        </p:spPr>
        <p:txBody>
          <a:bodyPr wrap="square">
            <a:spAutoFit/>
          </a:bodyPr>
          <a:lstStyle/>
          <a:p>
            <a:pPr algn="r"/>
            <a:r>
              <a:rPr lang="fa-IR" b="1" dirty="0"/>
              <a:t>آب ژاول/ وایتکس:</a:t>
            </a:r>
            <a:endParaRPr lang="en-US" dirty="0"/>
          </a:p>
          <a:p>
            <a:pPr algn="r"/>
            <a:r>
              <a:rPr lang="fa-IR" dirty="0" smtClean="0"/>
              <a:t>این </a:t>
            </a:r>
            <a:r>
              <a:rPr lang="fa-IR" dirty="0"/>
              <a:t>محلول:</a:t>
            </a:r>
            <a:endParaRPr lang="en-US" dirty="0"/>
          </a:p>
          <a:p>
            <a:pPr algn="r"/>
            <a:endParaRPr lang="fa-IR" dirty="0" smtClean="0"/>
          </a:p>
          <a:p>
            <a:pPr algn="r"/>
            <a:r>
              <a:rPr lang="fa-IR" dirty="0" smtClean="0"/>
              <a:t>*</a:t>
            </a:r>
            <a:r>
              <a:rPr lang="fa-IR" dirty="0"/>
              <a:t>در غلظت 250سی سی در یک لیتر آب برای گند زدایی ترشحات خونی</a:t>
            </a:r>
            <a:endParaRPr lang="en-US" dirty="0"/>
          </a:p>
          <a:p>
            <a:pPr algn="r"/>
            <a:r>
              <a:rPr lang="fa-IR" dirty="0" smtClean="0"/>
              <a:t>* </a:t>
            </a:r>
            <a:r>
              <a:rPr lang="fa-IR" dirty="0"/>
              <a:t>در غلظت 50سی سی در یک لیتر آب برای گند زدایی ظروف ولوله های آزمایشگاه</a:t>
            </a:r>
            <a:endParaRPr lang="en-US" dirty="0"/>
          </a:p>
          <a:p>
            <a:pPr algn="r"/>
            <a:r>
              <a:rPr lang="fa-IR" dirty="0" smtClean="0"/>
              <a:t>* </a:t>
            </a:r>
            <a:r>
              <a:rPr lang="fa-IR" dirty="0"/>
              <a:t>در غلظت 25سی سی در یک لیتر آب برای گند زدایی سطوح ، کف ،دیوارها ،حمام ها،توالت ها،روشوئی ها</a:t>
            </a:r>
            <a:endParaRPr lang="en-US" dirty="0"/>
          </a:p>
          <a:p>
            <a:pPr algn="r"/>
            <a:endParaRPr lang="fa-IR" dirty="0" smtClean="0"/>
          </a:p>
          <a:p>
            <a:pPr algn="r"/>
            <a:r>
              <a:rPr lang="fa-IR" dirty="0" smtClean="0"/>
              <a:t>* </a:t>
            </a:r>
            <a:r>
              <a:rPr lang="fa-IR" dirty="0"/>
              <a:t>در غلظت 10سی سی در یک لیتر آب برای گند زدایی البسه ها</a:t>
            </a:r>
            <a:endParaRPr lang="en-US" dirty="0"/>
          </a:p>
          <a:p>
            <a:pPr algn="r"/>
            <a:endParaRPr lang="fa-IR" dirty="0" smtClean="0"/>
          </a:p>
          <a:p>
            <a:pPr algn="r"/>
            <a:r>
              <a:rPr lang="fa-IR" dirty="0" smtClean="0"/>
              <a:t>* </a:t>
            </a:r>
            <a:r>
              <a:rPr lang="fa-IR" dirty="0"/>
              <a:t>در غلظت 2.5سی سی در یک لیتر آب برای گند زدایی ظروف آشپزخانه</a:t>
            </a:r>
            <a:endParaRPr lang="en-US" dirty="0"/>
          </a:p>
          <a:p>
            <a:pPr algn="r"/>
            <a:r>
              <a:rPr lang="fa-IR" dirty="0"/>
              <a:t>قابل استفاده است ومی تواند در مدت 15 تا30 دقیقه اثر خود را اعمال کند</a:t>
            </a:r>
            <a:endParaRPr lang="en-US" dirty="0"/>
          </a:p>
        </p:txBody>
      </p:sp>
      <p:sp>
        <p:nvSpPr>
          <p:cNvPr id="5" name="Rectangle 4"/>
          <p:cNvSpPr/>
          <p:nvPr/>
        </p:nvSpPr>
        <p:spPr>
          <a:xfrm>
            <a:off x="575048" y="4865970"/>
            <a:ext cx="8389440" cy="1754326"/>
          </a:xfrm>
          <a:prstGeom prst="rect">
            <a:avLst/>
          </a:prstGeom>
        </p:spPr>
        <p:txBody>
          <a:bodyPr wrap="square">
            <a:spAutoFit/>
          </a:bodyPr>
          <a:lstStyle/>
          <a:p>
            <a:pPr algn="r"/>
            <a:endParaRPr lang="fa-IR" dirty="0" smtClean="0"/>
          </a:p>
          <a:p>
            <a:pPr algn="r"/>
            <a:endParaRPr lang="fa-IR" dirty="0" smtClean="0"/>
          </a:p>
          <a:p>
            <a:pPr algn="r"/>
            <a:r>
              <a:rPr lang="fa-IR" dirty="0" smtClean="0"/>
              <a:t>محلول </a:t>
            </a:r>
            <a:r>
              <a:rPr lang="fa-IR" dirty="0"/>
              <a:t>رقیق شده به مدت حداکثر  یک روز یا 24 ساعت اثر خود را حفظ می کند.لذا پس از تهیه محلول رقیق شده غلظت وتاریخ آماده سازی محلول را توسط برچسب روی ظرف مربوطه قید نمایید واز تهیه بیش از اندازه مورد نیاز روزانه محلول این گند زدا جدا خودداری </a:t>
            </a:r>
            <a:r>
              <a:rPr lang="fa-IR" dirty="0" smtClean="0"/>
              <a:t>شود</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4CDC51E-C9BF-434B-97FD-8236602263E3}" type="slidenum">
              <a:rPr lang="en-US" altLang="en-US" smtClean="0"/>
              <a:pPr/>
              <a:t>16</a:t>
            </a:fld>
            <a:endParaRPr lang="en-US" altLang="en-US"/>
          </a:p>
        </p:txBody>
      </p:sp>
      <p:sp>
        <p:nvSpPr>
          <p:cNvPr id="2" name="Rectangle 1"/>
          <p:cNvSpPr/>
          <p:nvPr/>
        </p:nvSpPr>
        <p:spPr>
          <a:xfrm>
            <a:off x="251520" y="474345"/>
            <a:ext cx="8568952" cy="5632311"/>
          </a:xfrm>
          <a:prstGeom prst="rect">
            <a:avLst/>
          </a:prstGeom>
        </p:spPr>
        <p:txBody>
          <a:bodyPr wrap="square">
            <a:spAutoFit/>
          </a:bodyPr>
          <a:lstStyle/>
          <a:p>
            <a:pPr algn="r"/>
            <a:r>
              <a:rPr lang="fa-IR" b="1" dirty="0" smtClean="0"/>
              <a:t>الکل</a:t>
            </a:r>
            <a:r>
              <a:rPr lang="fa-IR" dirty="0"/>
              <a:t>:</a:t>
            </a:r>
            <a:endParaRPr lang="en-US" dirty="0"/>
          </a:p>
          <a:p>
            <a:pPr algn="r"/>
            <a:endParaRPr lang="fa-IR" dirty="0" smtClean="0"/>
          </a:p>
          <a:p>
            <a:pPr algn="r"/>
            <a:r>
              <a:rPr lang="fa-IR" dirty="0" smtClean="0"/>
              <a:t>این </a:t>
            </a:r>
            <a:r>
              <a:rPr lang="fa-IR" dirty="0"/>
              <a:t>محلول علاوه بر اینکه جهت ضد عفونی پوست استفاده می شود، برای گند زدایی سطوح ،وسایل وابزار آلات پزشکی از قبیل انواع ترمومتر ها ، گوشی ها، لاستیک روی درب ویال های دارو وسایر ابزار آلات پزشکی در مواقع اورژانسی وفوری ، نیز کاربرد دارد.</a:t>
            </a:r>
            <a:endParaRPr lang="en-US" dirty="0"/>
          </a:p>
          <a:p>
            <a:pPr algn="r"/>
            <a:r>
              <a:rPr lang="fa-IR" dirty="0"/>
              <a:t>این محلول در غلظت 70درصد ( 730سی سی الکل 96درصد در 270سی سی آب مقطر ) </a:t>
            </a:r>
            <a:r>
              <a:rPr lang="fa-IR" dirty="0" smtClean="0"/>
              <a:t>قابل </a:t>
            </a:r>
            <a:r>
              <a:rPr lang="fa-IR" dirty="0"/>
              <a:t>استفاده است ومی تواند در چند ثانیه اثر خود را اعمال کند</a:t>
            </a:r>
            <a:r>
              <a:rPr lang="fa-IR" dirty="0" smtClean="0"/>
              <a:t>.</a:t>
            </a:r>
          </a:p>
          <a:p>
            <a:pPr algn="r"/>
            <a:endParaRPr lang="en-US" dirty="0"/>
          </a:p>
          <a:p>
            <a:pPr algn="r"/>
            <a:endParaRPr lang="fa-IR" dirty="0" smtClean="0"/>
          </a:p>
          <a:p>
            <a:pPr algn="r"/>
            <a:r>
              <a:rPr lang="fa-IR" dirty="0" smtClean="0"/>
              <a:t>توجه </a:t>
            </a:r>
            <a:r>
              <a:rPr lang="fa-IR" dirty="0"/>
              <a:t>: </a:t>
            </a:r>
            <a:r>
              <a:rPr lang="fa-IR" dirty="0" smtClean="0"/>
              <a:t>درب </a:t>
            </a:r>
            <a:r>
              <a:rPr lang="fa-IR" dirty="0"/>
              <a:t>بطری حاوی این محلول بلا فاصله بعد از استفاده حتما بسته شود.</a:t>
            </a:r>
            <a:endParaRPr lang="en-US" dirty="0"/>
          </a:p>
          <a:p>
            <a:pPr algn="r"/>
            <a:endParaRPr lang="fa-IR" b="1" dirty="0" smtClean="0"/>
          </a:p>
          <a:p>
            <a:pPr algn="r"/>
            <a:r>
              <a:rPr lang="fa-IR" b="1" dirty="0" smtClean="0"/>
              <a:t>ساولن</a:t>
            </a:r>
            <a:r>
              <a:rPr lang="fa-IR" dirty="0"/>
              <a:t>:</a:t>
            </a:r>
            <a:endParaRPr lang="en-US" dirty="0"/>
          </a:p>
          <a:p>
            <a:pPr algn="r"/>
            <a:endParaRPr lang="fa-IR" dirty="0" smtClean="0"/>
          </a:p>
          <a:p>
            <a:pPr algn="r"/>
            <a:endParaRPr lang="fa-IR" dirty="0" smtClean="0"/>
          </a:p>
          <a:p>
            <a:pPr algn="r"/>
            <a:r>
              <a:rPr lang="fa-IR" dirty="0" smtClean="0"/>
              <a:t>از </a:t>
            </a:r>
            <a:r>
              <a:rPr lang="fa-IR" dirty="0"/>
              <a:t>این محلول برای شستشو وگند زدایی اولیه ابزار ووسایل پزشکی وآزمایشگاهها ، استفاده می گردد.</a:t>
            </a:r>
            <a:endParaRPr lang="en-US" dirty="0"/>
          </a:p>
          <a:p>
            <a:pPr algn="r"/>
            <a:endParaRPr lang="fa-IR" dirty="0" smtClean="0"/>
          </a:p>
          <a:p>
            <a:pPr algn="r"/>
            <a:endParaRPr lang="fa-IR" dirty="0"/>
          </a:p>
          <a:p>
            <a:pPr algn="r"/>
            <a:r>
              <a:rPr lang="fa-IR" dirty="0" smtClean="0"/>
              <a:t>از </a:t>
            </a:r>
            <a:r>
              <a:rPr lang="fa-IR" dirty="0"/>
              <a:t>این محلول نباید برای گند زدائی ثانویه ( نهایی) ابزار ووسایل پزشکی استفاده شود.</a:t>
            </a:r>
            <a:endParaRPr lang="en-US" dirty="0"/>
          </a:p>
          <a:p>
            <a:pPr algn="r"/>
            <a:r>
              <a:rPr lang="fa-IR" dirty="0" smtClean="0"/>
              <a:t>این </a:t>
            </a:r>
            <a:r>
              <a:rPr lang="fa-IR" dirty="0"/>
              <a:t>محلول در غلظت 3درصد (30سی سی در لیتر) قابل استفاده </a:t>
            </a:r>
            <a:r>
              <a:rPr lang="fa-IR" dirty="0" smtClean="0"/>
              <a:t>است.</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25BCEC8-CCB6-4FD7-ABDF-1786A13A3272}" type="slidenum">
              <a:rPr lang="en-US" altLang="en-US" smtClean="0"/>
              <a:pPr/>
              <a:t>17</a:t>
            </a:fld>
            <a:endParaRPr lang="en-US" altLang="en-US"/>
          </a:p>
        </p:txBody>
      </p:sp>
      <p:sp>
        <p:nvSpPr>
          <p:cNvPr id="3" name="Rectangle 2"/>
          <p:cNvSpPr/>
          <p:nvPr/>
        </p:nvSpPr>
        <p:spPr>
          <a:xfrm>
            <a:off x="323528" y="260648"/>
            <a:ext cx="8496944" cy="5909310"/>
          </a:xfrm>
          <a:prstGeom prst="rect">
            <a:avLst/>
          </a:prstGeom>
        </p:spPr>
        <p:txBody>
          <a:bodyPr wrap="square">
            <a:spAutoFit/>
          </a:bodyPr>
          <a:lstStyle/>
          <a:p>
            <a:pPr algn="r"/>
            <a:r>
              <a:rPr lang="fa-IR" b="1" dirty="0"/>
              <a:t>ضد عفونی  وگند زدایی به تفکیک بخش  های مختلف</a:t>
            </a:r>
            <a:r>
              <a:rPr lang="fa-IR" dirty="0"/>
              <a:t>:</a:t>
            </a:r>
            <a:endParaRPr lang="en-US" dirty="0"/>
          </a:p>
          <a:p>
            <a:pPr algn="r"/>
            <a:r>
              <a:rPr lang="fa-IR" b="1" dirty="0"/>
              <a:t>سطوح دیوار ها</a:t>
            </a:r>
            <a:r>
              <a:rPr lang="fa-IR" b="1" dirty="0" smtClean="0"/>
              <a:t>:</a:t>
            </a:r>
          </a:p>
          <a:p>
            <a:pPr algn="r"/>
            <a:endParaRPr lang="en-US" dirty="0"/>
          </a:p>
          <a:p>
            <a:pPr algn="r"/>
            <a:r>
              <a:rPr lang="fa-IR" dirty="0" smtClean="0"/>
              <a:t>1-شستشو </a:t>
            </a:r>
            <a:r>
              <a:rPr lang="fa-IR" dirty="0"/>
              <a:t>با آب ومواد پاک </a:t>
            </a:r>
            <a:r>
              <a:rPr lang="fa-IR" dirty="0" smtClean="0"/>
              <a:t>کننده</a:t>
            </a:r>
          </a:p>
          <a:p>
            <a:pPr algn="r"/>
            <a:endParaRPr lang="en-US" dirty="0"/>
          </a:p>
          <a:p>
            <a:pPr algn="r"/>
            <a:r>
              <a:rPr lang="fa-IR" dirty="0" smtClean="0"/>
              <a:t>2-دستمال </a:t>
            </a:r>
            <a:r>
              <a:rPr lang="fa-IR" dirty="0"/>
              <a:t>کشی با محلول ضد </a:t>
            </a:r>
            <a:r>
              <a:rPr lang="fa-IR" dirty="0" smtClean="0"/>
              <a:t>عفونی</a:t>
            </a:r>
          </a:p>
          <a:p>
            <a:pPr algn="r"/>
            <a:r>
              <a:rPr lang="fa-IR" dirty="0" smtClean="0"/>
              <a:t> </a:t>
            </a:r>
            <a:endParaRPr lang="en-US" dirty="0"/>
          </a:p>
          <a:p>
            <a:pPr algn="r"/>
            <a:r>
              <a:rPr lang="fa-IR" dirty="0"/>
              <a:t>توجه: کلیه سطوح ابتدا با محلول کاملا اسپری ومرطوب شده وپس از گذشت 15 </a:t>
            </a:r>
            <a:endParaRPr lang="fa-IR" dirty="0" smtClean="0"/>
          </a:p>
          <a:p>
            <a:pPr algn="r"/>
            <a:endParaRPr lang="fa-IR" dirty="0" smtClean="0"/>
          </a:p>
          <a:p>
            <a:pPr algn="r"/>
            <a:r>
              <a:rPr lang="fa-IR" dirty="0" smtClean="0"/>
              <a:t>دقیقه </a:t>
            </a:r>
            <a:r>
              <a:rPr lang="fa-IR" dirty="0"/>
              <a:t>با </a:t>
            </a:r>
            <a:r>
              <a:rPr lang="fa-IR" dirty="0" smtClean="0"/>
              <a:t>پارچه </a:t>
            </a:r>
            <a:r>
              <a:rPr lang="fa-IR" dirty="0"/>
              <a:t>تمیزخشک گردد.</a:t>
            </a:r>
            <a:endParaRPr lang="en-US" dirty="0"/>
          </a:p>
          <a:p>
            <a:pPr algn="r"/>
            <a:endParaRPr lang="fa-IR" b="1" dirty="0" smtClean="0"/>
          </a:p>
          <a:p>
            <a:pPr algn="r"/>
            <a:r>
              <a:rPr lang="fa-IR" b="1" dirty="0" smtClean="0"/>
              <a:t>میز </a:t>
            </a:r>
            <a:r>
              <a:rPr lang="fa-IR" b="1" dirty="0"/>
              <a:t>کار،استیشن پرستاری وجلد دفاتر</a:t>
            </a:r>
            <a:r>
              <a:rPr lang="fa-IR" dirty="0"/>
              <a:t>:</a:t>
            </a:r>
            <a:endParaRPr lang="en-US" dirty="0"/>
          </a:p>
          <a:p>
            <a:pPr algn="r"/>
            <a:r>
              <a:rPr lang="fa-IR" dirty="0" smtClean="0"/>
              <a:t>1-گردگیری </a:t>
            </a:r>
            <a:r>
              <a:rPr lang="fa-IR" dirty="0"/>
              <a:t>ونظافت با دستمال تمیز </a:t>
            </a:r>
            <a:r>
              <a:rPr lang="fa-IR" dirty="0" smtClean="0"/>
              <a:t>ومرطوب</a:t>
            </a:r>
          </a:p>
          <a:p>
            <a:pPr algn="r"/>
            <a:endParaRPr lang="en-US" dirty="0"/>
          </a:p>
          <a:p>
            <a:pPr algn="r"/>
            <a:r>
              <a:rPr lang="fa-IR" dirty="0" smtClean="0"/>
              <a:t>2- </a:t>
            </a:r>
            <a:r>
              <a:rPr lang="fa-IR" dirty="0"/>
              <a:t>گند زدائی با دستمال تمیزآغشته به محلول ضد </a:t>
            </a:r>
            <a:r>
              <a:rPr lang="fa-IR" dirty="0" smtClean="0"/>
              <a:t>عفونی</a:t>
            </a:r>
          </a:p>
          <a:p>
            <a:pPr algn="r"/>
            <a:endParaRPr lang="en-US" dirty="0"/>
          </a:p>
          <a:p>
            <a:pPr algn="r"/>
            <a:r>
              <a:rPr lang="fa-IR" b="1" dirty="0" smtClean="0"/>
              <a:t>کلیه </a:t>
            </a:r>
            <a:r>
              <a:rPr lang="fa-IR" b="1" dirty="0"/>
              <a:t>تلفن ها ، دستگیره درب ها وتجهیزات کامپیوتر</a:t>
            </a:r>
            <a:r>
              <a:rPr lang="fa-IR" dirty="0" smtClean="0"/>
              <a:t>:</a:t>
            </a:r>
          </a:p>
          <a:p>
            <a:pPr algn="r"/>
            <a:endParaRPr lang="en-US" dirty="0"/>
          </a:p>
          <a:p>
            <a:pPr algn="r"/>
            <a:r>
              <a:rPr lang="fa-IR" dirty="0"/>
              <a:t>1-نظافت با دستمال تمیز ومرطوب</a:t>
            </a:r>
            <a:endParaRPr lang="en-US" dirty="0"/>
          </a:p>
          <a:p>
            <a:pPr algn="r"/>
            <a:r>
              <a:rPr lang="fa-IR" dirty="0"/>
              <a:t>2-اسپری نمودن محلول ضد عفونی کننده روی آن</a:t>
            </a:r>
            <a:endParaRPr lang="en-US" dirty="0"/>
          </a:p>
          <a:p>
            <a:pPr algn="r"/>
            <a:r>
              <a:rPr lang="fa-IR" dirty="0"/>
              <a:t>3-خشک کردن با پارچه تمیز پس از گذشت </a:t>
            </a:r>
            <a:r>
              <a:rPr lang="fa-IR" dirty="0" smtClean="0"/>
              <a:t>زمان  15 دقیقه</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5BCEC8-CCB6-4FD7-ABDF-1786A13A3272}" type="slidenum">
              <a:rPr lang="en-US" altLang="en-US" smtClean="0"/>
              <a:pPr/>
              <a:t>18</a:t>
            </a:fld>
            <a:endParaRPr lang="en-US" altLang="en-US"/>
          </a:p>
        </p:txBody>
      </p:sp>
      <p:pic>
        <p:nvPicPr>
          <p:cNvPr id="10242" name="Picture 2" descr="C:\Users\a.farahani\Desktop\تصاویر استریل\untitle4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784976" cy="67413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5BCEC8-CCB6-4FD7-ABDF-1786A13A3272}" type="slidenum">
              <a:rPr lang="en-US" altLang="en-US" smtClean="0"/>
              <a:pPr/>
              <a:t>19</a:t>
            </a:fld>
            <a:endParaRPr lang="en-US" altLang="en-US" dirty="0"/>
          </a:p>
        </p:txBody>
      </p:sp>
      <p:sp>
        <p:nvSpPr>
          <p:cNvPr id="2" name="Rectangle 1"/>
          <p:cNvSpPr/>
          <p:nvPr/>
        </p:nvSpPr>
        <p:spPr>
          <a:xfrm>
            <a:off x="179512" y="188639"/>
            <a:ext cx="8784976" cy="6463308"/>
          </a:xfrm>
          <a:prstGeom prst="rect">
            <a:avLst/>
          </a:prstGeom>
        </p:spPr>
        <p:txBody>
          <a:bodyPr wrap="square">
            <a:spAutoFit/>
          </a:bodyPr>
          <a:lstStyle/>
          <a:p>
            <a:pPr algn="r"/>
            <a:r>
              <a:rPr lang="fa-IR" b="1" dirty="0" smtClean="0"/>
              <a:t>تخت </a:t>
            </a:r>
            <a:r>
              <a:rPr lang="fa-IR" b="1" dirty="0"/>
              <a:t>های بستری</a:t>
            </a:r>
            <a:r>
              <a:rPr lang="fa-IR" dirty="0" smtClean="0"/>
              <a:t>:</a:t>
            </a:r>
          </a:p>
          <a:p>
            <a:pPr algn="r"/>
            <a:endParaRPr lang="en-US" dirty="0"/>
          </a:p>
          <a:p>
            <a:pPr algn="r"/>
            <a:r>
              <a:rPr lang="fa-IR" dirty="0"/>
              <a:t>1-جداکردن البسه ها وقراردادن در بین مربوطه</a:t>
            </a:r>
            <a:endParaRPr lang="en-US" dirty="0"/>
          </a:p>
          <a:p>
            <a:pPr algn="r"/>
            <a:r>
              <a:rPr lang="fa-IR" dirty="0"/>
              <a:t>2-نظافت کامل از بالا به پائین با دستمال با دستمال تمیز ومرطوب</a:t>
            </a:r>
            <a:endParaRPr lang="en-US" dirty="0"/>
          </a:p>
          <a:p>
            <a:pPr algn="r"/>
            <a:r>
              <a:rPr lang="fa-IR" dirty="0"/>
              <a:t>3-گندزدایی با دستمال تمیز آغشته به محلول 20-25سی سی آبژاول/وایتکس در یک لیتر آب ویا محلول ضد عفونی کننده با پایه الکلی</a:t>
            </a:r>
            <a:endParaRPr lang="en-US" dirty="0"/>
          </a:p>
          <a:p>
            <a:pPr algn="r"/>
            <a:r>
              <a:rPr lang="fa-IR" dirty="0" smtClean="0"/>
              <a:t>4-قراردادن </a:t>
            </a:r>
            <a:r>
              <a:rPr lang="fa-IR" dirty="0"/>
              <a:t>البسه تمیز در تخت بعد از ترخیص وآلوده شدن به خون </a:t>
            </a:r>
            <a:r>
              <a:rPr lang="fa-IR" dirty="0" smtClean="0"/>
              <a:t>وترشحات</a:t>
            </a:r>
          </a:p>
          <a:p>
            <a:pPr algn="r"/>
            <a:endParaRPr lang="en-US" dirty="0"/>
          </a:p>
          <a:p>
            <a:pPr algn="r"/>
            <a:r>
              <a:rPr lang="fa-IR" b="1" dirty="0" smtClean="0"/>
              <a:t>لاکر</a:t>
            </a:r>
            <a:r>
              <a:rPr lang="fa-IR" b="1" dirty="0"/>
              <a:t>، میز غذا وسطوح آبدارخانه</a:t>
            </a:r>
            <a:r>
              <a:rPr lang="fa-IR" dirty="0"/>
              <a:t>:</a:t>
            </a:r>
            <a:endParaRPr lang="en-US" dirty="0"/>
          </a:p>
          <a:p>
            <a:pPr algn="r"/>
            <a:endParaRPr lang="fa-IR" dirty="0" smtClean="0"/>
          </a:p>
          <a:p>
            <a:pPr algn="r"/>
            <a:r>
              <a:rPr lang="fa-IR" dirty="0" smtClean="0"/>
              <a:t>1--نظافت </a:t>
            </a:r>
            <a:r>
              <a:rPr lang="fa-IR" dirty="0"/>
              <a:t>ودستمال کشی کامل با دستمال تمیز ومرطوب</a:t>
            </a:r>
            <a:endParaRPr lang="en-US" dirty="0"/>
          </a:p>
          <a:p>
            <a:pPr algn="r"/>
            <a:endParaRPr lang="fa-IR" dirty="0" smtClean="0"/>
          </a:p>
          <a:p>
            <a:pPr algn="r"/>
            <a:r>
              <a:rPr lang="fa-IR" dirty="0" smtClean="0"/>
              <a:t>2-گندزدایی </a:t>
            </a:r>
            <a:r>
              <a:rPr lang="fa-IR" dirty="0"/>
              <a:t>با دستمال آغشته به محلول ضد عفونی کننده</a:t>
            </a:r>
            <a:endParaRPr lang="en-US" dirty="0"/>
          </a:p>
          <a:p>
            <a:pPr algn="r"/>
            <a:endParaRPr lang="fa-IR" b="1" dirty="0" smtClean="0"/>
          </a:p>
          <a:p>
            <a:pPr algn="r"/>
            <a:r>
              <a:rPr lang="fa-IR" b="1" dirty="0" smtClean="0"/>
              <a:t>ویلچروبرانکارد</a:t>
            </a:r>
            <a:r>
              <a:rPr lang="fa-IR" b="1" dirty="0"/>
              <a:t>:</a:t>
            </a:r>
            <a:endParaRPr lang="en-US" dirty="0"/>
          </a:p>
          <a:p>
            <a:pPr algn="r"/>
            <a:endParaRPr lang="fa-IR" dirty="0" smtClean="0"/>
          </a:p>
          <a:p>
            <a:pPr algn="r"/>
            <a:r>
              <a:rPr lang="fa-IR" dirty="0" smtClean="0"/>
              <a:t>1-شستشو </a:t>
            </a:r>
            <a:r>
              <a:rPr lang="fa-IR" dirty="0"/>
              <a:t>با آب داغ وپاک کننده</a:t>
            </a:r>
            <a:endParaRPr lang="en-US" dirty="0"/>
          </a:p>
          <a:p>
            <a:pPr algn="r"/>
            <a:r>
              <a:rPr lang="fa-IR" dirty="0"/>
              <a:t>2-گندزدایی با دستمال تمیز آغشته به محلول 20-25 سی سی آبژاول/وایتکس در لیتر آب پس از هربار آلوده </a:t>
            </a:r>
            <a:r>
              <a:rPr lang="fa-IR" dirty="0" smtClean="0"/>
              <a:t>شدن به </a:t>
            </a:r>
            <a:r>
              <a:rPr lang="fa-IR" dirty="0"/>
              <a:t>خون وترشحات وبه صورت هفتگی ویا یک محلول ضد عفونی کننده با پایه الکلی</a:t>
            </a:r>
            <a:endParaRPr lang="en-US" dirty="0"/>
          </a:p>
          <a:p>
            <a:pPr algn="r"/>
            <a:r>
              <a:rPr lang="fa-IR" b="1" dirty="0"/>
              <a:t>گوشی پزشکی:</a:t>
            </a:r>
            <a:endParaRPr lang="en-US" dirty="0"/>
          </a:p>
          <a:p>
            <a:pPr algn="r"/>
            <a:r>
              <a:rPr lang="fa-IR" dirty="0"/>
              <a:t>نظافت با دستمال تمیز وگندزدایی با دستمال آغشته به محلول ضد عفونی پس از هر بار </a:t>
            </a:r>
            <a:r>
              <a:rPr lang="fa-IR" dirty="0" smtClean="0"/>
              <a:t>استفاده.</a:t>
            </a:r>
            <a:endParaRPr lang="en-US" dirty="0"/>
          </a:p>
        </p:txBody>
      </p:sp>
    </p:spTree>
    <p:extLst>
      <p:ext uri="{BB962C8B-B14F-4D97-AF65-F5344CB8AC3E}">
        <p14:creationId xmlns:p14="http://schemas.microsoft.com/office/powerpoint/2010/main" val="3247478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25BCEC8-CCB6-4FD7-ABDF-1786A13A3272}" type="slidenum">
              <a:rPr lang="en-US" altLang="en-US" smtClean="0"/>
              <a:pPr/>
              <a:t>2</a:t>
            </a:fld>
            <a:endParaRPr lang="en-US" alt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656184"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a.farahani\Desktop\تصاویر استریل\imagesUIILRK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783" y="332656"/>
            <a:ext cx="6868521" cy="626469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a.farahani\Desktop\تصاویر استریل\imagesUIILRK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183" y="332656"/>
            <a:ext cx="6428089" cy="641709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92183" y="1443841"/>
            <a:ext cx="6428089" cy="4216539"/>
          </a:xfrm>
          <a:prstGeom prst="rect">
            <a:avLst/>
          </a:prstGeom>
        </p:spPr>
        <p:txBody>
          <a:bodyPr wrap="square">
            <a:spAutoFit/>
          </a:bodyPr>
          <a:lstStyle/>
          <a:p>
            <a:pPr algn="ctr"/>
            <a:r>
              <a:rPr lang="fa-IR" sz="4000" b="1" dirty="0">
                <a:solidFill>
                  <a:srgbClr val="FFFF00"/>
                </a:solidFill>
              </a:rPr>
              <a:t>فرآیند ضد عفونی واستریلیزاسیون وآشنایی با دستگاههای اتوکلو وفور</a:t>
            </a:r>
          </a:p>
          <a:p>
            <a:pPr algn="ctr"/>
            <a:r>
              <a:rPr lang="fa-IR" sz="2800" b="1" dirty="0" smtClean="0">
                <a:solidFill>
                  <a:srgbClr val="FFFF00"/>
                </a:solidFill>
              </a:rPr>
              <a:t>گروه </a:t>
            </a:r>
            <a:r>
              <a:rPr lang="fa-IR" sz="2800" b="1" dirty="0">
                <a:solidFill>
                  <a:srgbClr val="FFFF00"/>
                </a:solidFill>
              </a:rPr>
              <a:t>گسترش شبکه</a:t>
            </a:r>
          </a:p>
          <a:p>
            <a:pPr algn="ctr"/>
            <a:endParaRPr lang="fa-IR" sz="2400" b="1" dirty="0">
              <a:solidFill>
                <a:srgbClr val="FFFF00"/>
              </a:solidFill>
            </a:endParaRPr>
          </a:p>
          <a:p>
            <a:pPr algn="ctr"/>
            <a:r>
              <a:rPr lang="fa-IR" sz="2400" b="1" dirty="0" smtClean="0">
                <a:solidFill>
                  <a:srgbClr val="FFFF00"/>
                </a:solidFill>
              </a:rPr>
              <a:t>معاونت </a:t>
            </a:r>
            <a:r>
              <a:rPr lang="fa-IR" sz="2400" b="1" dirty="0">
                <a:solidFill>
                  <a:srgbClr val="FFFF00"/>
                </a:solidFill>
              </a:rPr>
              <a:t>بهداشتی دانشگاه علوم پزشکی شهید بهشتی</a:t>
            </a:r>
          </a:p>
          <a:p>
            <a:pPr algn="ctr"/>
            <a:r>
              <a:rPr lang="fa-IR" sz="2400" b="1" dirty="0" smtClean="0">
                <a:solidFill>
                  <a:srgbClr val="FFFF00"/>
                </a:solidFill>
              </a:rPr>
              <a:t>زمستان </a:t>
            </a:r>
            <a:r>
              <a:rPr lang="fa-IR" sz="2400" b="1" dirty="0">
                <a:solidFill>
                  <a:srgbClr val="FFFF00"/>
                </a:solidFill>
              </a:rPr>
              <a:t>1397 </a:t>
            </a:r>
          </a:p>
          <a:p>
            <a:pPr algn="ctr"/>
            <a:endParaRPr lang="fa-IR" sz="2400" b="1" dirty="0">
              <a:solidFill>
                <a:srgbClr val="FFFF00"/>
              </a:solidFill>
            </a:endParaRPr>
          </a:p>
        </p:txBody>
      </p:sp>
    </p:spTree>
    <p:extLst>
      <p:ext uri="{BB962C8B-B14F-4D97-AF65-F5344CB8AC3E}">
        <p14:creationId xmlns:p14="http://schemas.microsoft.com/office/powerpoint/2010/main" val="4039174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63888" y="692696"/>
            <a:ext cx="4711148" cy="135172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pPr algn="r" rtl="1"/>
            <a:endParaRPr lang="en-US" sz="4000" b="1" dirty="0">
              <a:latin typeface="Arial" panose="020B0604020202020204" pitchFamily="34" charset="0"/>
              <a:cs typeface="+mn-cs"/>
            </a:endParaRPr>
          </a:p>
        </p:txBody>
      </p:sp>
      <p:sp>
        <p:nvSpPr>
          <p:cNvPr id="3" name="Slide Number Placeholder 2"/>
          <p:cNvSpPr>
            <a:spLocks noGrp="1"/>
          </p:cNvSpPr>
          <p:nvPr>
            <p:ph type="sldNum" sz="quarter" idx="12"/>
          </p:nvPr>
        </p:nvSpPr>
        <p:spPr/>
        <p:txBody>
          <a:bodyPr/>
          <a:lstStyle/>
          <a:p>
            <a:fld id="{35AC9E4E-B627-4F32-9113-E6B0286AC9AB}" type="slidenum">
              <a:rPr lang="en-US" altLang="en-US" smtClean="0"/>
              <a:pPr/>
              <a:t>20</a:t>
            </a:fld>
            <a:endParaRPr lang="en-US" altLang="en-US"/>
          </a:p>
        </p:txBody>
      </p:sp>
      <p:sp>
        <p:nvSpPr>
          <p:cNvPr id="2" name="Rectangle 1"/>
          <p:cNvSpPr/>
          <p:nvPr/>
        </p:nvSpPr>
        <p:spPr>
          <a:xfrm>
            <a:off x="179512" y="0"/>
            <a:ext cx="8784976" cy="6740307"/>
          </a:xfrm>
          <a:prstGeom prst="rect">
            <a:avLst/>
          </a:prstGeom>
        </p:spPr>
        <p:txBody>
          <a:bodyPr wrap="square">
            <a:spAutoFit/>
          </a:bodyPr>
          <a:lstStyle/>
          <a:p>
            <a:pPr algn="r"/>
            <a:endParaRPr lang="fa-IR" b="1" dirty="0" smtClean="0"/>
          </a:p>
          <a:p>
            <a:pPr algn="r"/>
            <a:r>
              <a:rPr lang="fa-IR" b="1" dirty="0" smtClean="0"/>
              <a:t>آمبوبگ </a:t>
            </a:r>
            <a:r>
              <a:rPr lang="fa-IR" b="1" dirty="0"/>
              <a:t>، ماسک ولیوان اکسیژن</a:t>
            </a:r>
            <a:r>
              <a:rPr lang="fa-IR" dirty="0"/>
              <a:t>:</a:t>
            </a:r>
            <a:endParaRPr lang="en-US" dirty="0"/>
          </a:p>
          <a:p>
            <a:pPr algn="r"/>
            <a:endParaRPr lang="fa-IR" dirty="0" smtClean="0"/>
          </a:p>
          <a:p>
            <a:pPr algn="r"/>
            <a:r>
              <a:rPr lang="fa-IR" dirty="0" smtClean="0"/>
              <a:t>پس </a:t>
            </a:r>
            <a:r>
              <a:rPr lang="fa-IR" dirty="0"/>
              <a:t>از استفاده ، با آب داغ وپاک کننده شسته وبا محلول ضدعفونی  گندزدایی،آبکشی،خشک ودر جای تمیز نگهداری می شود.</a:t>
            </a:r>
            <a:endParaRPr lang="en-US" dirty="0"/>
          </a:p>
          <a:p>
            <a:pPr algn="r"/>
            <a:endParaRPr lang="fa-IR" b="1" dirty="0" smtClean="0"/>
          </a:p>
          <a:p>
            <a:pPr algn="r"/>
            <a:r>
              <a:rPr lang="fa-IR" b="1" dirty="0" smtClean="0"/>
              <a:t>ابزار </a:t>
            </a:r>
            <a:r>
              <a:rPr lang="fa-IR" b="1" dirty="0"/>
              <a:t>ست پانسمان:</a:t>
            </a:r>
            <a:endParaRPr lang="en-US" dirty="0"/>
          </a:p>
          <a:p>
            <a:pPr algn="r"/>
            <a:r>
              <a:rPr lang="fa-IR" dirty="0" smtClean="0"/>
              <a:t>1-شستشو </a:t>
            </a:r>
            <a:r>
              <a:rPr lang="fa-IR" dirty="0"/>
              <a:t>با آب وزدودن آلودگی با برس کشی کامل ابزار</a:t>
            </a:r>
            <a:endParaRPr lang="en-US" dirty="0"/>
          </a:p>
          <a:p>
            <a:pPr algn="r"/>
            <a:r>
              <a:rPr lang="fa-IR" dirty="0"/>
              <a:t>2-غوطه ور سازی در محلول ضد عفونی کننده مناسب به مدت 15 دقیقه</a:t>
            </a:r>
            <a:endParaRPr lang="en-US" dirty="0"/>
          </a:p>
          <a:p>
            <a:pPr algn="r"/>
            <a:r>
              <a:rPr lang="fa-IR" dirty="0"/>
              <a:t>3-آبکشی</a:t>
            </a:r>
            <a:endParaRPr lang="en-US" dirty="0"/>
          </a:p>
          <a:p>
            <a:pPr algn="r"/>
            <a:r>
              <a:rPr lang="fa-IR" dirty="0"/>
              <a:t>4-خشک نمودن</a:t>
            </a:r>
            <a:endParaRPr lang="en-US" dirty="0"/>
          </a:p>
          <a:p>
            <a:pPr algn="r"/>
            <a:r>
              <a:rPr lang="fa-IR" dirty="0"/>
              <a:t>5-پک کردن ابزار</a:t>
            </a:r>
            <a:endParaRPr lang="en-US" dirty="0"/>
          </a:p>
          <a:p>
            <a:pPr algn="r"/>
            <a:r>
              <a:rPr lang="fa-IR" dirty="0" smtClean="0"/>
              <a:t>6-استریل </a:t>
            </a:r>
            <a:r>
              <a:rPr lang="fa-IR" dirty="0"/>
              <a:t>نمودن در دستگاه اتوکلاو ونگهداری در محل خشک وتمیز</a:t>
            </a:r>
            <a:endParaRPr lang="en-US" dirty="0"/>
          </a:p>
          <a:p>
            <a:pPr algn="r"/>
            <a:r>
              <a:rPr lang="fa-IR" b="1" dirty="0" smtClean="0"/>
              <a:t>یخچال</a:t>
            </a:r>
            <a:r>
              <a:rPr lang="fa-IR" dirty="0"/>
              <a:t>:</a:t>
            </a:r>
            <a:endParaRPr lang="en-US" dirty="0"/>
          </a:p>
          <a:p>
            <a:pPr algn="r"/>
            <a:r>
              <a:rPr lang="fa-IR" dirty="0"/>
              <a:t>1-نظافت کامل با دستمال تمیز وگندزدایی با دستمال تمیز آغشته به محلول ضد عفونی کننده مناسب در پایان هر شیفت</a:t>
            </a:r>
            <a:endParaRPr lang="en-US" dirty="0"/>
          </a:p>
          <a:p>
            <a:pPr algn="r"/>
            <a:r>
              <a:rPr lang="fa-IR" dirty="0"/>
              <a:t>2-شستشو با اب ودترجنت</a:t>
            </a:r>
            <a:endParaRPr lang="en-US" dirty="0"/>
          </a:p>
          <a:p>
            <a:pPr algn="r"/>
            <a:r>
              <a:rPr lang="fa-IR" dirty="0"/>
              <a:t>3-آبکشی وگند زدایی با دستمال تمیز آغشته به محلول ضد عفونی کننده مناسب به صورت هفتگی</a:t>
            </a:r>
            <a:endParaRPr lang="en-US" dirty="0"/>
          </a:p>
          <a:p>
            <a:pPr algn="r"/>
            <a:endParaRPr lang="fa-IR" b="1" dirty="0" smtClean="0"/>
          </a:p>
          <a:p>
            <a:pPr algn="r"/>
            <a:r>
              <a:rPr lang="fa-IR" b="1" dirty="0" smtClean="0"/>
              <a:t>سطل </a:t>
            </a:r>
            <a:r>
              <a:rPr lang="fa-IR" b="1" dirty="0"/>
              <a:t>ها وبین های بزرگ زباله</a:t>
            </a:r>
            <a:r>
              <a:rPr lang="fa-IR" dirty="0"/>
              <a:t>:</a:t>
            </a:r>
            <a:endParaRPr lang="en-US" dirty="0"/>
          </a:p>
          <a:p>
            <a:pPr algn="r"/>
            <a:r>
              <a:rPr lang="fa-IR" dirty="0"/>
              <a:t>1-شستشو با آب داغ وپاک کننده</a:t>
            </a:r>
            <a:endParaRPr lang="en-US" dirty="0"/>
          </a:p>
          <a:p>
            <a:pPr algn="r"/>
            <a:r>
              <a:rPr lang="fa-IR" dirty="0"/>
              <a:t>2-گندزدایی با محلول 20-25 سی سی آب ژاول/وایتکس در لیتر آب پس از هربار آلوده </a:t>
            </a:r>
            <a:r>
              <a:rPr lang="fa-IR" dirty="0" smtClean="0"/>
              <a:t>شدن به </a:t>
            </a:r>
            <a:r>
              <a:rPr lang="fa-IR" dirty="0"/>
              <a:t>خون وترشحات </a:t>
            </a:r>
            <a:endParaRPr lang="en-US" dirty="0"/>
          </a:p>
        </p:txBody>
      </p:sp>
    </p:spTree>
    <p:extLst>
      <p:ext uri="{BB962C8B-B14F-4D97-AF65-F5344CB8AC3E}">
        <p14:creationId xmlns:p14="http://schemas.microsoft.com/office/powerpoint/2010/main" val="1278447810"/>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8924068" y="97795"/>
            <a:ext cx="21993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25BCEC8-CCB6-4FD7-ABDF-1786A13A3272}" type="slidenum">
              <a:rPr lang="en-US" altLang="en-US" smtClean="0"/>
              <a:pPr/>
              <a:t>21</a:t>
            </a:fld>
            <a:endParaRPr lang="en-US" altLang="en-US"/>
          </a:p>
        </p:txBody>
      </p:sp>
      <p:sp>
        <p:nvSpPr>
          <p:cNvPr id="2" name="Rectangle 1"/>
          <p:cNvSpPr/>
          <p:nvPr/>
        </p:nvSpPr>
        <p:spPr>
          <a:xfrm>
            <a:off x="467544" y="197346"/>
            <a:ext cx="8456524" cy="5909310"/>
          </a:xfrm>
          <a:prstGeom prst="rect">
            <a:avLst/>
          </a:prstGeom>
        </p:spPr>
        <p:txBody>
          <a:bodyPr wrap="square">
            <a:spAutoFit/>
          </a:bodyPr>
          <a:lstStyle/>
          <a:p>
            <a:pPr algn="r"/>
            <a:endParaRPr lang="fa-IR" b="1" dirty="0" smtClean="0"/>
          </a:p>
          <a:p>
            <a:pPr algn="r"/>
            <a:r>
              <a:rPr lang="fa-IR" b="1" dirty="0" smtClean="0"/>
              <a:t>سرویس </a:t>
            </a:r>
            <a:r>
              <a:rPr lang="fa-IR" b="1" dirty="0"/>
              <a:t>های بهداشتی</a:t>
            </a:r>
            <a:r>
              <a:rPr lang="fa-IR" dirty="0"/>
              <a:t>:</a:t>
            </a:r>
            <a:endParaRPr lang="en-US" dirty="0"/>
          </a:p>
          <a:p>
            <a:pPr algn="r"/>
            <a:r>
              <a:rPr lang="fa-IR" dirty="0"/>
              <a:t> </a:t>
            </a:r>
            <a:endParaRPr lang="fa-IR" dirty="0" smtClean="0"/>
          </a:p>
          <a:p>
            <a:pPr algn="r"/>
            <a:r>
              <a:rPr lang="fa-IR" dirty="0" smtClean="0"/>
              <a:t>1-روزانه </a:t>
            </a:r>
            <a:r>
              <a:rPr lang="fa-IR" dirty="0"/>
              <a:t>3بار به طور کامل باآب وپاک کننده</a:t>
            </a:r>
            <a:endParaRPr lang="en-US" dirty="0"/>
          </a:p>
          <a:p>
            <a:pPr algn="r"/>
            <a:r>
              <a:rPr lang="fa-IR" dirty="0"/>
              <a:t>2-  هفتگی : شستشو با آب وپاک کننده وگند زدایی با محلول 20تا 25 سی سی آب ژاول در لیتر</a:t>
            </a:r>
            <a:endParaRPr lang="en-US" dirty="0"/>
          </a:p>
          <a:p>
            <a:pPr algn="r"/>
            <a:r>
              <a:rPr lang="fa-IR" dirty="0"/>
              <a:t>3-در صورت آلوده شدن توسط </a:t>
            </a:r>
            <a:r>
              <a:rPr lang="fa-IR" dirty="0" smtClean="0"/>
              <a:t> عفونت گوارشی ،شسته شده وسپس با کرئولین گندزدایی </a:t>
            </a:r>
            <a:r>
              <a:rPr lang="fa-IR" dirty="0"/>
              <a:t>گردد.</a:t>
            </a:r>
            <a:endParaRPr lang="en-US" dirty="0"/>
          </a:p>
          <a:p>
            <a:pPr algn="r"/>
            <a:endParaRPr lang="fa-IR" b="1" dirty="0" smtClean="0"/>
          </a:p>
          <a:p>
            <a:pPr algn="r"/>
            <a:r>
              <a:rPr lang="fa-IR" b="1" dirty="0" smtClean="0"/>
              <a:t>کمد </a:t>
            </a:r>
            <a:r>
              <a:rPr lang="fa-IR" b="1" dirty="0"/>
              <a:t>دارویی</a:t>
            </a:r>
            <a:r>
              <a:rPr lang="fa-IR" dirty="0"/>
              <a:t>:</a:t>
            </a:r>
            <a:endParaRPr lang="en-US" dirty="0"/>
          </a:p>
          <a:p>
            <a:pPr algn="r"/>
            <a:r>
              <a:rPr lang="fa-IR" dirty="0"/>
              <a:t>1-گردگیری ونظافت با دستمال مرطوب وتمیز</a:t>
            </a:r>
            <a:endParaRPr lang="en-US" dirty="0"/>
          </a:p>
          <a:p>
            <a:pPr algn="r"/>
            <a:r>
              <a:rPr lang="fa-IR" dirty="0"/>
              <a:t>2-گندزدایی با دستمال تمیز آغشته به محلول ضد عفونی کننده مناسب</a:t>
            </a:r>
            <a:endParaRPr lang="en-US" dirty="0"/>
          </a:p>
          <a:p>
            <a:pPr algn="r"/>
            <a:endParaRPr lang="fa-IR" b="1" dirty="0" smtClean="0"/>
          </a:p>
          <a:p>
            <a:pPr algn="r"/>
            <a:r>
              <a:rPr lang="fa-IR" b="1" dirty="0" smtClean="0"/>
              <a:t>سونیکیت</a:t>
            </a:r>
            <a:r>
              <a:rPr lang="fa-IR" dirty="0"/>
              <a:t>:</a:t>
            </a:r>
            <a:endParaRPr lang="en-US" dirty="0"/>
          </a:p>
          <a:p>
            <a:pPr algn="r"/>
            <a:r>
              <a:rPr lang="fa-IR" dirty="0"/>
              <a:t>1-نظافت کامل با دستمال تمیز مرطوب وزدودن کلیه آلودگی های قابل رویت</a:t>
            </a:r>
            <a:endParaRPr lang="en-US" dirty="0"/>
          </a:p>
          <a:p>
            <a:pPr algn="r"/>
            <a:r>
              <a:rPr lang="fa-IR" dirty="0"/>
              <a:t>2-ضد عفونی با دستمال تمیز آغشته به محلول ضد عفونی پس از هربار استفاده</a:t>
            </a:r>
            <a:endParaRPr lang="en-US" dirty="0"/>
          </a:p>
          <a:p>
            <a:pPr algn="r"/>
            <a:endParaRPr lang="fa-IR" b="1" dirty="0" smtClean="0"/>
          </a:p>
          <a:p>
            <a:pPr algn="r"/>
            <a:r>
              <a:rPr lang="fa-IR" b="1" dirty="0"/>
              <a:t>ت</a:t>
            </a:r>
            <a:r>
              <a:rPr lang="fa-IR" b="1" dirty="0" smtClean="0"/>
              <a:t>رازو</a:t>
            </a:r>
            <a:r>
              <a:rPr lang="fa-IR" b="1" dirty="0"/>
              <a:t>:</a:t>
            </a:r>
            <a:endParaRPr lang="en-US" dirty="0"/>
          </a:p>
          <a:p>
            <a:pPr algn="r"/>
            <a:r>
              <a:rPr lang="fa-IR" dirty="0"/>
              <a:t>1-نظافت کامل با دستمال تمیز</a:t>
            </a:r>
            <a:endParaRPr lang="en-US" dirty="0"/>
          </a:p>
          <a:p>
            <a:pPr algn="r"/>
            <a:r>
              <a:rPr lang="fa-IR" dirty="0"/>
              <a:t>2-گندزدایی به وسیله اسپری نمودن محلول ضد عفونی مناسب روی تمام سطوح آن ها.</a:t>
            </a:r>
            <a:endParaRPr lang="en-US" dirty="0"/>
          </a:p>
          <a:p>
            <a:pPr algn="r"/>
            <a:r>
              <a:rPr lang="fa-IR" dirty="0"/>
              <a:t>3-خشک کردن با پارچه تمیز پس از گذشت زمان یک دقیقه</a:t>
            </a:r>
            <a:endParaRPr lang="en-US" dirty="0"/>
          </a:p>
        </p:txBody>
      </p:sp>
    </p:spTree>
    <p:extLst>
      <p:ext uri="{BB962C8B-B14F-4D97-AF65-F5344CB8AC3E}">
        <p14:creationId xmlns:p14="http://schemas.microsoft.com/office/powerpoint/2010/main" val="28458267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4CDC51E-C9BF-434B-97FD-8236602263E3}" type="slidenum">
              <a:rPr lang="en-US" altLang="en-US" smtClean="0"/>
              <a:pPr/>
              <a:t>22</a:t>
            </a:fld>
            <a:endParaRPr lang="en-US" altLang="en-US"/>
          </a:p>
        </p:txBody>
      </p:sp>
      <p:sp>
        <p:nvSpPr>
          <p:cNvPr id="2" name="Rectangle 1"/>
          <p:cNvSpPr/>
          <p:nvPr/>
        </p:nvSpPr>
        <p:spPr>
          <a:xfrm>
            <a:off x="395536" y="332656"/>
            <a:ext cx="8496944" cy="5909310"/>
          </a:xfrm>
          <a:prstGeom prst="rect">
            <a:avLst/>
          </a:prstGeom>
        </p:spPr>
        <p:txBody>
          <a:bodyPr wrap="square">
            <a:spAutoFit/>
          </a:bodyPr>
          <a:lstStyle/>
          <a:p>
            <a:pPr algn="r"/>
            <a:r>
              <a:rPr lang="fa-IR" b="1" dirty="0" smtClean="0"/>
              <a:t>انبار </a:t>
            </a:r>
            <a:r>
              <a:rPr lang="fa-IR" b="1" dirty="0"/>
              <a:t>صحیح مواد ضد عفونی</a:t>
            </a:r>
            <a:r>
              <a:rPr lang="fa-IR" dirty="0"/>
              <a:t>:</a:t>
            </a:r>
            <a:endParaRPr lang="en-US" dirty="0"/>
          </a:p>
          <a:p>
            <a:pPr algn="r"/>
            <a:endParaRPr lang="fa-IR" dirty="0" smtClean="0"/>
          </a:p>
          <a:p>
            <a:pPr algn="r"/>
            <a:r>
              <a:rPr lang="fa-IR" dirty="0" smtClean="0"/>
              <a:t>* </a:t>
            </a:r>
            <a:r>
              <a:rPr lang="fa-IR" dirty="0"/>
              <a:t>باید محلی مشخص برای انبارش  مواد شیمیایی پاک کننده به دور از مواد غذایی وخوراکی تعیین شده باشد.</a:t>
            </a:r>
            <a:endParaRPr lang="en-US" dirty="0"/>
          </a:p>
          <a:p>
            <a:pPr algn="r"/>
            <a:endParaRPr lang="fa-IR" dirty="0" smtClean="0"/>
          </a:p>
          <a:p>
            <a:pPr algn="r"/>
            <a:endParaRPr lang="fa-IR" dirty="0" smtClean="0"/>
          </a:p>
          <a:p>
            <a:pPr algn="r"/>
            <a:r>
              <a:rPr lang="fa-IR" dirty="0" smtClean="0"/>
              <a:t>* </a:t>
            </a:r>
            <a:r>
              <a:rPr lang="fa-IR" dirty="0"/>
              <a:t>دسترسی به انبار باید محدود به اشخاص تعریف شده ومسئول این فعالیت باشد.</a:t>
            </a:r>
            <a:endParaRPr lang="en-US" dirty="0"/>
          </a:p>
          <a:p>
            <a:pPr algn="r"/>
            <a:endParaRPr lang="fa-IR" dirty="0" smtClean="0"/>
          </a:p>
          <a:p>
            <a:pPr algn="r"/>
            <a:endParaRPr lang="fa-IR" dirty="0" smtClean="0"/>
          </a:p>
          <a:p>
            <a:pPr algn="r"/>
            <a:r>
              <a:rPr lang="fa-IR" dirty="0" smtClean="0"/>
              <a:t>* </a:t>
            </a:r>
            <a:r>
              <a:rPr lang="fa-IR" dirty="0"/>
              <a:t>مکان انبار باید خشک، با نور کافی ، تهویه مناسب ودور از نور مستقیم خورشید باشد.</a:t>
            </a:r>
            <a:endParaRPr lang="en-US" dirty="0"/>
          </a:p>
          <a:p>
            <a:pPr algn="r"/>
            <a:endParaRPr lang="fa-IR" dirty="0" smtClean="0"/>
          </a:p>
          <a:p>
            <a:pPr algn="r"/>
            <a:endParaRPr lang="fa-IR" dirty="0" smtClean="0"/>
          </a:p>
          <a:p>
            <a:pPr algn="r"/>
            <a:r>
              <a:rPr lang="fa-IR" dirty="0" smtClean="0"/>
              <a:t>* </a:t>
            </a:r>
            <a:r>
              <a:rPr lang="fa-IR" dirty="0"/>
              <a:t>باید فضای کافی برای انبار منظم وایمن مواد وجود داشته باشد ومواد به آسانی روی قفسه هایی که برای آنهادرنظر گرفته شده قابل جابجایی باشد.</a:t>
            </a:r>
            <a:endParaRPr lang="en-US" dirty="0"/>
          </a:p>
          <a:p>
            <a:pPr algn="r"/>
            <a:endParaRPr lang="fa-IR" dirty="0" smtClean="0"/>
          </a:p>
          <a:p>
            <a:pPr algn="r"/>
            <a:endParaRPr lang="fa-IR" dirty="0" smtClean="0"/>
          </a:p>
          <a:p>
            <a:pPr algn="r"/>
            <a:r>
              <a:rPr lang="fa-IR" dirty="0" smtClean="0"/>
              <a:t>* </a:t>
            </a:r>
            <a:r>
              <a:rPr lang="fa-IR" dirty="0"/>
              <a:t>اطلاعات مربوط به انبارش وایمنی روی دیوار نصب شده باشد.</a:t>
            </a:r>
            <a:endParaRPr lang="en-US" dirty="0"/>
          </a:p>
          <a:p>
            <a:pPr algn="r"/>
            <a:endParaRPr lang="fa-IR" dirty="0" smtClean="0"/>
          </a:p>
          <a:p>
            <a:pPr algn="r"/>
            <a:endParaRPr lang="fa-IR" dirty="0" smtClean="0"/>
          </a:p>
          <a:p>
            <a:pPr algn="r"/>
            <a:r>
              <a:rPr lang="fa-IR" dirty="0" smtClean="0"/>
              <a:t>* </a:t>
            </a:r>
            <a:r>
              <a:rPr lang="fa-IR" dirty="0"/>
              <a:t>مواد غیر همخوان ونامتناجس باید دور از هم نگهداری شوند به عنوان مثال نباید مواد اسیدی را در مجاورت آزاد کننده های کلر نگهداری نمود</a:t>
            </a:r>
            <a:endParaRPr lang="en-US" dirty="0"/>
          </a:p>
        </p:txBody>
      </p:sp>
    </p:spTree>
    <p:extLst>
      <p:ext uri="{BB962C8B-B14F-4D97-AF65-F5344CB8AC3E}">
        <p14:creationId xmlns:p14="http://schemas.microsoft.com/office/powerpoint/2010/main" val="33837246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23</a:t>
            </a:fld>
            <a:endParaRPr lang="en-US" altLang="en-US"/>
          </a:p>
        </p:txBody>
      </p:sp>
      <p:sp>
        <p:nvSpPr>
          <p:cNvPr id="5" name="Rectangle 4"/>
          <p:cNvSpPr/>
          <p:nvPr/>
        </p:nvSpPr>
        <p:spPr>
          <a:xfrm>
            <a:off x="251520" y="0"/>
            <a:ext cx="8712968" cy="6463308"/>
          </a:xfrm>
          <a:prstGeom prst="rect">
            <a:avLst/>
          </a:prstGeom>
        </p:spPr>
        <p:txBody>
          <a:bodyPr wrap="square">
            <a:spAutoFit/>
          </a:bodyPr>
          <a:lstStyle/>
          <a:p>
            <a:pPr algn="r"/>
            <a:r>
              <a:rPr lang="fa-IR" b="1" dirty="0"/>
              <a:t>بسته بندی:</a:t>
            </a:r>
            <a:endParaRPr lang="en-US" dirty="0"/>
          </a:p>
          <a:p>
            <a:pPr algn="r"/>
            <a:r>
              <a:rPr lang="fa-IR" dirty="0"/>
              <a:t>جهت بسته بندی اقلام  قبل از استریلیزاسیون در اتوکلاو باید از اجناسی استفاده کرد که نسبت به عامل استریل کننده نفوذ پذیر باشد.مواد استفاده شده در بسته بندی  باید نسبت به گرما ،پارگی یا سوراخ شدن ویا سایر آسیب های فیزیکی  مقاوم بوده ودر عین حال مقرون به صرفه ودر دسترس باشد .در هنگام بسته بندی وسایل دقت شود  که جلد آن بدون سوراخ ، تمیز واندازه آن متناسب با وسیله ای باشد که قراراست درون آن پک شود.</a:t>
            </a:r>
            <a:endParaRPr lang="en-US" dirty="0"/>
          </a:p>
          <a:p>
            <a:pPr algn="r"/>
            <a:endParaRPr lang="fa-IR" b="1" dirty="0" smtClean="0"/>
          </a:p>
          <a:p>
            <a:pPr algn="r"/>
            <a:r>
              <a:rPr lang="fa-IR" b="1" dirty="0" smtClean="0"/>
              <a:t>مراحل </a:t>
            </a:r>
            <a:r>
              <a:rPr lang="fa-IR" b="1" dirty="0"/>
              <a:t>بسته بندی</a:t>
            </a:r>
            <a:r>
              <a:rPr lang="fa-IR" b="1" dirty="0" smtClean="0"/>
              <a:t>:</a:t>
            </a:r>
          </a:p>
          <a:p>
            <a:pPr algn="r"/>
            <a:endParaRPr lang="en-US" dirty="0"/>
          </a:p>
          <a:p>
            <a:pPr algn="r"/>
            <a:r>
              <a:rPr lang="fa-IR" dirty="0" smtClean="0"/>
              <a:t>1-گوشه </a:t>
            </a:r>
            <a:r>
              <a:rPr lang="fa-IR" dirty="0"/>
              <a:t>مربوط به طرف خودتان را محکم روی وسیله ای که در وسط آن قراردارد بکشید </a:t>
            </a:r>
            <a:endParaRPr lang="fa-IR" dirty="0" smtClean="0"/>
          </a:p>
          <a:p>
            <a:pPr algn="r"/>
            <a:r>
              <a:rPr lang="fa-IR" dirty="0" smtClean="0"/>
              <a:t>ودوباره </a:t>
            </a:r>
            <a:r>
              <a:rPr lang="fa-IR" dirty="0"/>
              <a:t>انتهای گوشه مذکور را </a:t>
            </a:r>
            <a:r>
              <a:rPr lang="fa-IR" dirty="0" smtClean="0"/>
              <a:t>به </a:t>
            </a:r>
            <a:r>
              <a:rPr lang="fa-IR" dirty="0"/>
              <a:t>طرف خود برگردانید</a:t>
            </a:r>
            <a:r>
              <a:rPr lang="fa-IR" dirty="0" smtClean="0"/>
              <a:t>.</a:t>
            </a:r>
          </a:p>
          <a:p>
            <a:pPr algn="r"/>
            <a:endParaRPr lang="en-US" dirty="0"/>
          </a:p>
          <a:p>
            <a:pPr algn="r"/>
            <a:r>
              <a:rPr lang="fa-IR" dirty="0"/>
              <a:t>2.گوشه طرف راست جلد را محکم به طرف وسط پک  بکشید ودوباره انتهای گوشه را </a:t>
            </a:r>
            <a:endParaRPr lang="fa-IR" dirty="0" smtClean="0"/>
          </a:p>
          <a:p>
            <a:pPr algn="r"/>
            <a:r>
              <a:rPr lang="fa-IR" dirty="0" smtClean="0"/>
              <a:t>برگردانید.</a:t>
            </a:r>
          </a:p>
          <a:p>
            <a:pPr algn="r"/>
            <a:endParaRPr lang="en-US" dirty="0"/>
          </a:p>
          <a:p>
            <a:pPr algn="r"/>
            <a:r>
              <a:rPr lang="fa-IR" dirty="0"/>
              <a:t>3.گوشه طرف  چپ را مانند گوشه راست محکم بکشید وبر روی گوشه راست قراردهید </a:t>
            </a:r>
            <a:endParaRPr lang="fa-IR" dirty="0" smtClean="0"/>
          </a:p>
          <a:p>
            <a:pPr algn="r"/>
            <a:r>
              <a:rPr lang="fa-IR" dirty="0" smtClean="0"/>
              <a:t>وسپس </a:t>
            </a:r>
            <a:r>
              <a:rPr lang="fa-IR" dirty="0"/>
              <a:t>انتهای گوشه آن را برگردانید</a:t>
            </a:r>
            <a:r>
              <a:rPr lang="fa-IR" dirty="0" smtClean="0"/>
              <a:t>.</a:t>
            </a:r>
          </a:p>
          <a:p>
            <a:pPr algn="r"/>
            <a:endParaRPr lang="en-US" dirty="0"/>
          </a:p>
          <a:p>
            <a:pPr algn="r"/>
            <a:r>
              <a:rPr lang="fa-IR" dirty="0"/>
              <a:t>4.گوشه مقابل خود را پس از تا کردن دو طرف آن مطابق شکل ، محکم روی پک بکشید وانتهای گوشه را پس از برگرداندن مطابق شکل زیر دوگوشه چپ وراست که روی هم </a:t>
            </a:r>
            <a:r>
              <a:rPr lang="fa-IR" dirty="0" smtClean="0"/>
              <a:t>قراردارند </a:t>
            </a:r>
            <a:r>
              <a:rPr lang="fa-IR" dirty="0"/>
              <a:t>بگذارید</a:t>
            </a:r>
            <a:r>
              <a:rPr lang="fa-IR" dirty="0" smtClean="0"/>
              <a:t>.</a:t>
            </a:r>
          </a:p>
          <a:p>
            <a:pPr algn="r"/>
            <a:endParaRPr lang="en-US" dirty="0"/>
          </a:p>
          <a:p>
            <a:pPr algn="r"/>
            <a:r>
              <a:rPr lang="fa-IR" dirty="0"/>
              <a:t>5.نوار تست اتوکلاو را با ذکر تاریخ واسم وسیله حتما بر روی پک بجسبانید</a:t>
            </a:r>
            <a:endParaRPr lang="en-US" dirty="0"/>
          </a:p>
        </p:txBody>
      </p:sp>
    </p:spTree>
    <p:extLst>
      <p:ext uri="{BB962C8B-B14F-4D97-AF65-F5344CB8AC3E}">
        <p14:creationId xmlns:p14="http://schemas.microsoft.com/office/powerpoint/2010/main" val="3114385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24</a:t>
            </a:fld>
            <a:endParaRPr lang="en-US" altLang="en-US"/>
          </a:p>
        </p:txBody>
      </p:sp>
      <p:pic>
        <p:nvPicPr>
          <p:cNvPr id="11266" name="Picture 2" descr="C:\Users\a.farahani\Desktop\تصاویر استریل\imagesTBQTKA2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76672"/>
            <a:ext cx="4968552" cy="2922678"/>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a.farahani\Desktop\imagesNOBBDFV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3399350"/>
            <a:ext cx="4717323" cy="345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257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25</a:t>
            </a:fld>
            <a:endParaRPr lang="en-US" altLang="en-US"/>
          </a:p>
        </p:txBody>
      </p:sp>
      <p:sp>
        <p:nvSpPr>
          <p:cNvPr id="5" name="Rectangle 4"/>
          <p:cNvSpPr/>
          <p:nvPr/>
        </p:nvSpPr>
        <p:spPr>
          <a:xfrm>
            <a:off x="251520" y="188640"/>
            <a:ext cx="8712968" cy="6463308"/>
          </a:xfrm>
          <a:prstGeom prst="rect">
            <a:avLst/>
          </a:prstGeom>
        </p:spPr>
        <p:txBody>
          <a:bodyPr wrap="square">
            <a:spAutoFit/>
          </a:bodyPr>
          <a:lstStyle/>
          <a:p>
            <a:pPr algn="r"/>
            <a:r>
              <a:rPr lang="fa-IR" b="1" dirty="0" smtClean="0"/>
              <a:t>هنگام </a:t>
            </a:r>
            <a:r>
              <a:rPr lang="fa-IR" b="1" dirty="0"/>
              <a:t>پیچیدن وقراردادن وسایل، باید نکات زیر رعایت گردد</a:t>
            </a:r>
            <a:r>
              <a:rPr lang="fa-IR" dirty="0"/>
              <a:t>:</a:t>
            </a:r>
            <a:endParaRPr lang="en-US" dirty="0"/>
          </a:p>
          <a:p>
            <a:pPr algn="r"/>
            <a:r>
              <a:rPr lang="fa-IR" dirty="0" smtClean="0"/>
              <a:t>* </a:t>
            </a:r>
            <a:r>
              <a:rPr lang="fa-IR" dirty="0"/>
              <a:t>شان وپارچه های مورد مصرف قبل از استریل شدن برای حذف آلودگی وافزایش طول عمر پارچه، باید شسته  وخشک شوند.</a:t>
            </a:r>
            <a:endParaRPr lang="en-US" dirty="0"/>
          </a:p>
          <a:p>
            <a:pPr algn="r"/>
            <a:endParaRPr lang="fa-IR" dirty="0" smtClean="0"/>
          </a:p>
          <a:p>
            <a:pPr algn="r"/>
            <a:r>
              <a:rPr lang="fa-IR" dirty="0" smtClean="0"/>
              <a:t>* </a:t>
            </a:r>
            <a:r>
              <a:rPr lang="fa-IR" dirty="0"/>
              <a:t>از به کاربردن بیش از دو لایه برای بسته بندی اجتناب شود.</a:t>
            </a:r>
            <a:endParaRPr lang="en-US" dirty="0"/>
          </a:p>
          <a:p>
            <a:pPr algn="r"/>
            <a:endParaRPr lang="fa-IR" dirty="0" smtClean="0"/>
          </a:p>
          <a:p>
            <a:pPr algn="r"/>
            <a:r>
              <a:rPr lang="fa-IR" dirty="0" smtClean="0"/>
              <a:t>* </a:t>
            </a:r>
            <a:r>
              <a:rPr lang="fa-IR" dirty="0"/>
              <a:t>اندازه پک ها از 30*30*50 سانتی متر یا 6 کیلو گرم بیشتر نشود.، تا بخار کاملا در آن نفوذ کند.</a:t>
            </a:r>
            <a:endParaRPr lang="en-US" dirty="0"/>
          </a:p>
          <a:p>
            <a:pPr algn="r"/>
            <a:endParaRPr lang="fa-IR" dirty="0" smtClean="0"/>
          </a:p>
          <a:p>
            <a:pPr algn="r"/>
            <a:r>
              <a:rPr lang="fa-IR" dirty="0" smtClean="0"/>
              <a:t>* </a:t>
            </a:r>
            <a:r>
              <a:rPr lang="fa-IR" dirty="0"/>
              <a:t>از ازدحام زیاد پک ها خودداری شود.</a:t>
            </a:r>
            <a:endParaRPr lang="en-US" dirty="0"/>
          </a:p>
          <a:p>
            <a:pPr algn="r"/>
            <a:r>
              <a:rPr lang="fa-IR" dirty="0" smtClean="0"/>
              <a:t>* </a:t>
            </a:r>
            <a:r>
              <a:rPr lang="fa-IR" dirty="0"/>
              <a:t>ضروری است وسایل فلزی با دسته بلند ،ظروفی که هوا به داخل آن نفوذ نمی کنند،با در باز واز پهلودر دستگاه قرارداده شود(قائم قرارداده شود.)</a:t>
            </a:r>
            <a:endParaRPr lang="en-US" dirty="0"/>
          </a:p>
          <a:p>
            <a:pPr algn="r"/>
            <a:endParaRPr lang="fa-IR" dirty="0" smtClean="0"/>
          </a:p>
          <a:p>
            <a:pPr algn="r"/>
            <a:r>
              <a:rPr lang="fa-IR" dirty="0" smtClean="0"/>
              <a:t>* </a:t>
            </a:r>
            <a:r>
              <a:rPr lang="fa-IR" dirty="0"/>
              <a:t>در دستگاه اتوکلاو همه وسایل متصل به هم باید از هم جدا شده ودر یک وضعیت آزاد قرار گیرند. لبه های تیز وسایل را می توان  با گاز پیچید تا از کند شدن نقاط تیز جلوگیری شود.</a:t>
            </a:r>
            <a:endParaRPr lang="en-US" dirty="0"/>
          </a:p>
          <a:p>
            <a:pPr algn="r"/>
            <a:endParaRPr lang="fa-IR" dirty="0" smtClean="0"/>
          </a:p>
          <a:p>
            <a:pPr algn="r"/>
            <a:r>
              <a:rPr lang="fa-IR" dirty="0" smtClean="0"/>
              <a:t>* </a:t>
            </a:r>
            <a:r>
              <a:rPr lang="fa-IR" dirty="0"/>
              <a:t>دقت شود که جنس پارچه از برزنت نباشد،زیرا بخار در آن نفوذ نمی کند.در صورت عدم نفوذ بخار به ست های پیچیده شده استریلیزاسیون بی ارزش است.</a:t>
            </a:r>
            <a:endParaRPr lang="en-US" dirty="0"/>
          </a:p>
          <a:p>
            <a:pPr algn="r"/>
            <a:r>
              <a:rPr lang="fa-IR" dirty="0"/>
              <a:t>* پک های آی یو دی ووسایل مورد استفاده مامایی نباید در داخل کیسه های نایلونی قرارگیرد.</a:t>
            </a:r>
            <a:endParaRPr lang="en-US" dirty="0"/>
          </a:p>
          <a:p>
            <a:pPr algn="r"/>
            <a:endParaRPr lang="fa-IR" b="1" dirty="0" smtClean="0"/>
          </a:p>
          <a:p>
            <a:pPr algn="r"/>
            <a:r>
              <a:rPr lang="fa-IR" b="1" dirty="0" smtClean="0"/>
              <a:t>* </a:t>
            </a:r>
            <a:r>
              <a:rPr lang="fa-IR" b="1" dirty="0"/>
              <a:t>تذکر: پک ها توسط افراد غیر مسئول به هیچ وجه نبایستی بسته شود</a:t>
            </a:r>
            <a:r>
              <a:rPr lang="fa-IR" dirty="0"/>
              <a:t>.</a:t>
            </a:r>
            <a:endParaRPr lang="en-US" dirty="0"/>
          </a:p>
          <a:p>
            <a:pPr algn="r"/>
            <a:r>
              <a:rPr lang="fa-IR" dirty="0"/>
              <a:t>* حاشیه پارچه های بستن وسایل ،باید دوخته شده وسالم باشد</a:t>
            </a:r>
            <a:endParaRPr lang="en-US" dirty="0"/>
          </a:p>
        </p:txBody>
      </p:sp>
    </p:spTree>
    <p:extLst>
      <p:ext uri="{BB962C8B-B14F-4D97-AF65-F5344CB8AC3E}">
        <p14:creationId xmlns:p14="http://schemas.microsoft.com/office/powerpoint/2010/main" val="457854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26</a:t>
            </a:fld>
            <a:endParaRPr lang="en-US" altLang="en-US"/>
          </a:p>
        </p:txBody>
      </p:sp>
      <p:sp>
        <p:nvSpPr>
          <p:cNvPr id="5" name="Rectangle 4"/>
          <p:cNvSpPr/>
          <p:nvPr/>
        </p:nvSpPr>
        <p:spPr>
          <a:xfrm>
            <a:off x="323528" y="404664"/>
            <a:ext cx="8568952" cy="2308324"/>
          </a:xfrm>
          <a:prstGeom prst="rect">
            <a:avLst/>
          </a:prstGeom>
        </p:spPr>
        <p:txBody>
          <a:bodyPr wrap="square">
            <a:spAutoFit/>
          </a:bodyPr>
          <a:lstStyle/>
          <a:p>
            <a:pPr algn="r" rtl="1"/>
            <a:r>
              <a:rPr lang="fa-IR" b="1" dirty="0"/>
              <a:t>3.برچسب زدن وآماده سازی</a:t>
            </a:r>
            <a:r>
              <a:rPr lang="fa-IR" dirty="0"/>
              <a:t>:</a:t>
            </a:r>
            <a:endParaRPr lang="en-US" dirty="0"/>
          </a:p>
          <a:p>
            <a:pPr algn="r"/>
            <a:endParaRPr lang="fa-IR" dirty="0" smtClean="0"/>
          </a:p>
          <a:p>
            <a:pPr algn="r"/>
            <a:r>
              <a:rPr lang="fa-IR" dirty="0" smtClean="0"/>
              <a:t>جهت </a:t>
            </a:r>
            <a:r>
              <a:rPr lang="fa-IR" dirty="0"/>
              <a:t>تعیین مشخصات بسته های استریل شده از نوار چسب های مخصوصی استفاده می شود که نسبت به بخار آب حساس بوده وتغییر رنگ می دهند وبیانگر آن می باشد که بسته مورد نظر توسط بخار آب استریل شده است.</a:t>
            </a:r>
            <a:endParaRPr lang="en-US" dirty="0"/>
          </a:p>
          <a:p>
            <a:pPr algn="r"/>
            <a:r>
              <a:rPr lang="fa-IR" dirty="0"/>
              <a:t>بر چسب های ردیابی برروی قسمت خارجی بسته چسبانده می شوند ومشخصات وسیله مورد نظر ،تاریخ استریل،شیفت، بخش ، نام فرد پک کننده برروی آن ها درج می </a:t>
            </a:r>
            <a:r>
              <a:rPr lang="fa-IR" dirty="0" smtClean="0"/>
              <a:t>شود</a:t>
            </a:r>
            <a:endParaRPr lang="en-US" dirty="0"/>
          </a:p>
        </p:txBody>
      </p:sp>
      <p:pic>
        <p:nvPicPr>
          <p:cNvPr id="12290" name="Picture 2" descr="C:\Users\a.farahani\Desktop\تصاویر استریل\imagesI328N42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068960"/>
            <a:ext cx="4608512"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442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27</a:t>
            </a:fld>
            <a:endParaRPr lang="en-US" altLang="en-US"/>
          </a:p>
        </p:txBody>
      </p:sp>
      <p:sp>
        <p:nvSpPr>
          <p:cNvPr id="9" name="Rectangle 8"/>
          <p:cNvSpPr/>
          <p:nvPr/>
        </p:nvSpPr>
        <p:spPr>
          <a:xfrm>
            <a:off x="395536" y="404664"/>
            <a:ext cx="8352928" cy="2031325"/>
          </a:xfrm>
          <a:prstGeom prst="rect">
            <a:avLst/>
          </a:prstGeom>
        </p:spPr>
        <p:txBody>
          <a:bodyPr wrap="square">
            <a:spAutoFit/>
          </a:bodyPr>
          <a:lstStyle/>
          <a:p>
            <a:pPr algn="r"/>
            <a:r>
              <a:rPr lang="fa-IR" dirty="0"/>
              <a:t>جهت آماده کردن اقلام تمیز شده برای استریلیزاسیون باید تا حد امکان کلیه قسمت های متصل به هم را جدا ساخته واز کنار هم قراردادن آن ها به صورت فشرده خودداری شود تا بخار به کلیه سطوح برسد.</a:t>
            </a:r>
            <a:endParaRPr lang="en-US" dirty="0"/>
          </a:p>
          <a:p>
            <a:pPr algn="r"/>
            <a:r>
              <a:rPr lang="fa-IR" dirty="0"/>
              <a:t> </a:t>
            </a:r>
            <a:endParaRPr lang="en-US" dirty="0"/>
          </a:p>
          <a:p>
            <a:pPr algn="r"/>
            <a:r>
              <a:rPr lang="fa-IR" b="1" dirty="0" smtClean="0"/>
              <a:t>4.فرایند </a:t>
            </a:r>
            <a:r>
              <a:rPr lang="fa-IR" b="1" dirty="0"/>
              <a:t>استریلیزاسیون:</a:t>
            </a:r>
            <a:endParaRPr lang="en-US" dirty="0"/>
          </a:p>
          <a:p>
            <a:pPr algn="r"/>
            <a:r>
              <a:rPr lang="fa-IR" dirty="0"/>
              <a:t>جدول ارائه شده توسط سازمان بهداشت جهانی در اتوکلاو ها معمولا به صورت از پیش تعریف شده بر طبق </a:t>
            </a:r>
            <a:r>
              <a:rPr lang="fa-IR" dirty="0" smtClean="0"/>
              <a:t>استاندارد به </a:t>
            </a:r>
            <a:r>
              <a:rPr lang="fa-IR" dirty="0"/>
              <a:t>شرح ذیل برنامه ریزی می شود. </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449725081"/>
              </p:ext>
            </p:extLst>
          </p:nvPr>
        </p:nvGraphicFramePr>
        <p:xfrm>
          <a:off x="2699792" y="3140968"/>
          <a:ext cx="4561666" cy="1985640"/>
        </p:xfrm>
        <a:graphic>
          <a:graphicData uri="http://schemas.openxmlformats.org/drawingml/2006/table">
            <a:tbl>
              <a:tblPr firstRow="1" firstCol="1" bandRow="1">
                <a:tableStyleId>{5C22544A-7EE6-4342-B048-85BDC9FD1C3A}</a:tableStyleId>
              </a:tblPr>
              <a:tblGrid>
                <a:gridCol w="1350010"/>
                <a:gridCol w="1260475"/>
                <a:gridCol w="1951181"/>
              </a:tblGrid>
              <a:tr h="496410">
                <a:tc>
                  <a:txBody>
                    <a:bodyPr/>
                    <a:lstStyle/>
                    <a:p>
                      <a:pPr algn="ctr">
                        <a:lnSpc>
                          <a:spcPct val="115000"/>
                        </a:lnSpc>
                        <a:spcAft>
                          <a:spcPts val="0"/>
                        </a:spcAft>
                      </a:pPr>
                      <a:r>
                        <a:rPr lang="fa-IR" sz="1200" dirty="0">
                          <a:effectLst/>
                        </a:rPr>
                        <a:t>زمان سیکل استریل (دقیقه)</a:t>
                      </a:r>
                      <a:endParaRPr lang="en-US" sz="1100" dirty="0">
                        <a:effectLst/>
                        <a:latin typeface="Calibri"/>
                        <a:ea typeface="Calibri"/>
                        <a:cs typeface="Arial"/>
                      </a:endParaRPr>
                    </a:p>
                  </a:txBody>
                  <a:tcPr marL="68580" marR="68580" marT="0" marB="0"/>
                </a:tc>
                <a:tc>
                  <a:txBody>
                    <a:bodyPr/>
                    <a:lstStyle/>
                    <a:p>
                      <a:pPr algn="ctr">
                        <a:lnSpc>
                          <a:spcPct val="115000"/>
                        </a:lnSpc>
                        <a:spcAft>
                          <a:spcPts val="0"/>
                        </a:spcAft>
                      </a:pPr>
                      <a:r>
                        <a:rPr lang="fa-IR" sz="1200">
                          <a:effectLst/>
                        </a:rPr>
                        <a:t>فشار(</a:t>
                      </a:r>
                      <a:r>
                        <a:rPr lang="en-US" sz="1200">
                          <a:effectLst/>
                        </a:rPr>
                        <a:t>BAR(</a:t>
                      </a:r>
                      <a:endParaRPr lang="en-US" sz="1100">
                        <a:effectLst/>
                        <a:latin typeface="Calibri"/>
                        <a:ea typeface="Calibri"/>
                        <a:cs typeface="Arial"/>
                      </a:endParaRPr>
                    </a:p>
                  </a:txBody>
                  <a:tcPr marL="68580" marR="68580" marT="0" marB="0"/>
                </a:tc>
                <a:tc>
                  <a:txBody>
                    <a:bodyPr/>
                    <a:lstStyle/>
                    <a:p>
                      <a:pPr algn="ctr">
                        <a:lnSpc>
                          <a:spcPct val="115000"/>
                        </a:lnSpc>
                        <a:spcAft>
                          <a:spcPts val="0"/>
                        </a:spcAft>
                      </a:pPr>
                      <a:r>
                        <a:rPr lang="fa-IR" sz="1200">
                          <a:effectLst/>
                        </a:rPr>
                        <a:t>دما(سانتیگراد)</a:t>
                      </a:r>
                      <a:endParaRPr lang="en-US" sz="1100">
                        <a:effectLst/>
                        <a:latin typeface="Calibri"/>
                        <a:ea typeface="Calibri"/>
                        <a:cs typeface="Arial"/>
                      </a:endParaRPr>
                    </a:p>
                  </a:txBody>
                  <a:tcPr marL="68580" marR="68580" marT="0" marB="0"/>
                </a:tc>
              </a:tr>
              <a:tr h="496410">
                <a:tc>
                  <a:txBody>
                    <a:bodyPr/>
                    <a:lstStyle/>
                    <a:p>
                      <a:pPr algn="ctr">
                        <a:lnSpc>
                          <a:spcPct val="115000"/>
                        </a:lnSpc>
                        <a:spcAft>
                          <a:spcPts val="0"/>
                        </a:spcAft>
                      </a:pPr>
                      <a:r>
                        <a:rPr lang="fa-IR" sz="1200">
                          <a:effectLst/>
                        </a:rPr>
                        <a:t> </a:t>
                      </a:r>
                      <a:endParaRPr lang="en-US" sz="1100">
                        <a:effectLst/>
                      </a:endParaRPr>
                    </a:p>
                    <a:p>
                      <a:pPr algn="ctr">
                        <a:lnSpc>
                          <a:spcPct val="115000"/>
                        </a:lnSpc>
                        <a:spcAft>
                          <a:spcPts val="0"/>
                        </a:spcAft>
                      </a:pPr>
                      <a:r>
                        <a:rPr lang="fa-IR" sz="1200">
                          <a:effectLst/>
                        </a:rPr>
                        <a:t>15</a:t>
                      </a:r>
                      <a:endParaRPr lang="en-US" sz="110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5/10</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121</a:t>
                      </a:r>
                      <a:endParaRPr lang="en-US" sz="1100" dirty="0">
                        <a:effectLst/>
                        <a:latin typeface="Calibri"/>
                        <a:ea typeface="Calibri"/>
                        <a:cs typeface="Arial"/>
                      </a:endParaRPr>
                    </a:p>
                  </a:txBody>
                  <a:tcPr marL="68580" marR="68580" marT="0" marB="0"/>
                </a:tc>
              </a:tr>
              <a:tr h="496410">
                <a:tc>
                  <a:txBody>
                    <a:bodyPr/>
                    <a:lstStyle/>
                    <a:p>
                      <a:pPr algn="ctr">
                        <a:lnSpc>
                          <a:spcPct val="115000"/>
                        </a:lnSpc>
                        <a:spcAft>
                          <a:spcPts val="0"/>
                        </a:spcAft>
                      </a:pPr>
                      <a:r>
                        <a:rPr lang="fa-IR" sz="1200">
                          <a:effectLst/>
                        </a:rPr>
                        <a:t> </a:t>
                      </a:r>
                      <a:endParaRPr lang="en-US" sz="1100">
                        <a:effectLst/>
                      </a:endParaRPr>
                    </a:p>
                    <a:p>
                      <a:pPr algn="ctr">
                        <a:lnSpc>
                          <a:spcPct val="115000"/>
                        </a:lnSpc>
                        <a:spcAft>
                          <a:spcPts val="0"/>
                        </a:spcAft>
                      </a:pPr>
                      <a:r>
                        <a:rPr lang="fa-IR" sz="1200">
                          <a:effectLst/>
                        </a:rPr>
                        <a:t>10</a:t>
                      </a:r>
                      <a:endParaRPr lang="en-US" sz="110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a:effectLst/>
                        </a:rPr>
                        <a:t>4/1</a:t>
                      </a:r>
                      <a:endParaRPr lang="en-US" sz="110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126</a:t>
                      </a:r>
                      <a:endParaRPr lang="en-US" sz="1100" dirty="0">
                        <a:effectLst/>
                        <a:latin typeface="Calibri"/>
                        <a:ea typeface="Calibri"/>
                        <a:cs typeface="Arial"/>
                      </a:endParaRPr>
                    </a:p>
                  </a:txBody>
                  <a:tcPr marL="68580" marR="68580" marT="0" marB="0"/>
                </a:tc>
              </a:tr>
              <a:tr h="496410">
                <a:tc>
                  <a:txBody>
                    <a:bodyPr/>
                    <a:lstStyle/>
                    <a:p>
                      <a:pPr algn="ctr">
                        <a:lnSpc>
                          <a:spcPct val="115000"/>
                        </a:lnSpc>
                        <a:spcAft>
                          <a:spcPts val="0"/>
                        </a:spcAft>
                      </a:pPr>
                      <a:r>
                        <a:rPr lang="fa-IR" sz="1200">
                          <a:effectLst/>
                        </a:rPr>
                        <a:t> </a:t>
                      </a:r>
                      <a:endParaRPr lang="en-US" sz="1100">
                        <a:effectLst/>
                      </a:endParaRPr>
                    </a:p>
                    <a:p>
                      <a:pPr algn="ctr">
                        <a:lnSpc>
                          <a:spcPct val="115000"/>
                        </a:lnSpc>
                        <a:spcAft>
                          <a:spcPts val="0"/>
                        </a:spcAft>
                      </a:pPr>
                      <a:r>
                        <a:rPr lang="fa-IR" sz="1200">
                          <a:effectLst/>
                        </a:rPr>
                        <a:t>3</a:t>
                      </a:r>
                      <a:endParaRPr lang="en-US" sz="110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05/2</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134</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1510133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28</a:t>
            </a:fld>
            <a:endParaRPr lang="en-US" altLang="en-US"/>
          </a:p>
        </p:txBody>
      </p:sp>
      <p:sp>
        <p:nvSpPr>
          <p:cNvPr id="5" name="Rectangle 4"/>
          <p:cNvSpPr/>
          <p:nvPr/>
        </p:nvSpPr>
        <p:spPr>
          <a:xfrm>
            <a:off x="611560" y="332656"/>
            <a:ext cx="8280920" cy="2308324"/>
          </a:xfrm>
          <a:prstGeom prst="rect">
            <a:avLst/>
          </a:prstGeom>
        </p:spPr>
        <p:txBody>
          <a:bodyPr wrap="square">
            <a:spAutoFit/>
          </a:bodyPr>
          <a:lstStyle/>
          <a:p>
            <a:pPr algn="r"/>
            <a:r>
              <a:rPr lang="fa-IR" b="1" dirty="0"/>
              <a:t>نکته بسیار مهم</a:t>
            </a:r>
            <a:r>
              <a:rPr lang="fa-IR" dirty="0"/>
              <a:t>: انتخاب شرایط ، بستگی به توصیه سازنده (با توجه به کتابچه های راهنمای دستگاه) نوع وسایل استریل دارد. البته در جدول فوق ، زمان فقط شامل مرحله سیکل استریل وآن هم از زمان رسیدن به دما وفشار مطلوب در مرکز بسته بندی </a:t>
            </a:r>
            <a:endParaRPr lang="fa-IR" dirty="0" smtClean="0"/>
          </a:p>
          <a:p>
            <a:pPr algn="r"/>
            <a:r>
              <a:rPr lang="fa-IR" dirty="0" smtClean="0"/>
              <a:t>بوده </a:t>
            </a:r>
            <a:r>
              <a:rPr lang="fa-IR" dirty="0"/>
              <a:t>وزمان کل بستگی به حجم مخزن ، مقدار ونوع بار وشرایط دستگاه دارد</a:t>
            </a:r>
            <a:r>
              <a:rPr lang="fa-IR" dirty="0" smtClean="0"/>
              <a:t>.</a:t>
            </a:r>
          </a:p>
          <a:p>
            <a:pPr algn="r"/>
            <a:endParaRPr lang="en-US" dirty="0"/>
          </a:p>
          <a:p>
            <a:pPr algn="r"/>
            <a:r>
              <a:rPr lang="fa-IR" b="1" dirty="0"/>
              <a:t>توجه1</a:t>
            </a:r>
            <a:r>
              <a:rPr lang="fa-IR" dirty="0"/>
              <a:t>:به نظر می رسد برای استریلیزاسیون اتوکلاو ، استفاده از حرارت 134درجه در زمان 45 دقیقه با فشار 20-30 پوند ویا 121درجه به مدت 90دقیقه (براساس درجه بندی </a:t>
            </a:r>
            <a:r>
              <a:rPr lang="fa-IR" dirty="0" smtClean="0"/>
              <a:t>دستگاه</a:t>
            </a:r>
            <a:r>
              <a:rPr lang="fa-IR" dirty="0"/>
              <a:t>) مطلوب می </a:t>
            </a:r>
            <a:r>
              <a:rPr lang="fa-IR" dirty="0" smtClean="0"/>
              <a:t>باشد.</a:t>
            </a:r>
            <a:endParaRPr lang="en-US" dirty="0"/>
          </a:p>
        </p:txBody>
      </p:sp>
      <p:pic>
        <p:nvPicPr>
          <p:cNvPr id="15362" name="Picture 2" descr="C:\Users\a.farahani\Desktop\تصاویر استریل\images9FOVKEC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1" y="2640980"/>
            <a:ext cx="5976665" cy="402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80466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29</a:t>
            </a:fld>
            <a:endParaRPr lang="en-US" altLang="en-US"/>
          </a:p>
        </p:txBody>
      </p:sp>
      <p:sp>
        <p:nvSpPr>
          <p:cNvPr id="5" name="Rectangle 4"/>
          <p:cNvSpPr/>
          <p:nvPr/>
        </p:nvSpPr>
        <p:spPr>
          <a:xfrm>
            <a:off x="323528" y="404664"/>
            <a:ext cx="8568952" cy="5355312"/>
          </a:xfrm>
          <a:prstGeom prst="rect">
            <a:avLst/>
          </a:prstGeom>
        </p:spPr>
        <p:txBody>
          <a:bodyPr wrap="square">
            <a:spAutoFit/>
          </a:bodyPr>
          <a:lstStyle/>
          <a:p>
            <a:pPr algn="r" rtl="1"/>
            <a:r>
              <a:rPr lang="fa-IR" b="1" dirty="0" smtClean="0"/>
              <a:t>اتمام </a:t>
            </a:r>
            <a:r>
              <a:rPr lang="fa-IR" b="1" dirty="0"/>
              <a:t>فرآیند استریلیزاسیون:</a:t>
            </a:r>
            <a:endParaRPr lang="en-US" dirty="0"/>
          </a:p>
          <a:p>
            <a:pPr algn="r"/>
            <a:r>
              <a:rPr lang="fa-IR" dirty="0"/>
              <a:t>در انتهای فرایند توجه ودقت کافی برای انجام عمل ضد عفونی ،گند زدایی وسترون سازی ضروریست ودر صورت شک در مراحل اجراء باید مجددا اقدامات لازم تکرار گردد. بی توجهی به مسائل جزئی نیز می تواند موجب عدم اثربخشی فرایند وانتقال یا گسترش بیماری </a:t>
            </a:r>
            <a:r>
              <a:rPr lang="fa-IR" dirty="0" smtClean="0"/>
              <a:t>وعفونت </a:t>
            </a:r>
            <a:r>
              <a:rPr lang="fa-IR" dirty="0"/>
              <a:t>گردد.</a:t>
            </a:r>
            <a:endParaRPr lang="en-US" dirty="0"/>
          </a:p>
          <a:p>
            <a:pPr algn="r"/>
            <a:endParaRPr lang="fa-IR" dirty="0" smtClean="0"/>
          </a:p>
          <a:p>
            <a:pPr algn="r"/>
            <a:r>
              <a:rPr lang="fa-IR" dirty="0" smtClean="0"/>
              <a:t>در </a:t>
            </a:r>
            <a:r>
              <a:rPr lang="fa-IR" dirty="0"/>
              <a:t>اتوکلاوهای اتوماتیک پس از اتمام سیکل استریلیزاسیون ،گرما به طور خودکار قطع شده وفشار روبه کاهش می گذارد.</a:t>
            </a:r>
            <a:endParaRPr lang="en-US" dirty="0"/>
          </a:p>
          <a:p>
            <a:pPr algn="r"/>
            <a:r>
              <a:rPr lang="fa-IR" dirty="0"/>
              <a:t> </a:t>
            </a:r>
            <a:endParaRPr lang="fa-IR" dirty="0" smtClean="0"/>
          </a:p>
          <a:p>
            <a:pPr algn="r"/>
            <a:r>
              <a:rPr lang="fa-IR" dirty="0" smtClean="0"/>
              <a:t>اما </a:t>
            </a:r>
            <a:r>
              <a:rPr lang="fa-IR" dirty="0"/>
              <a:t>در اتوکلاوهای غیر اتوماتیک ، باید کاربر پس از 30دقیقه جهت اقلام بسته بندی شده و20دقیقه جهت اقلام باز  منبع گرمایی را از دستگاه  قطع کند. سپس منتظر بماند تا نماینگر فشار عدد صفر رانشان دهد وبعد درب دستگاه را باز کند تا بخار باقی مانده از محفظه خارج شود. ابزار واقلام را تا خشک </a:t>
            </a:r>
            <a:r>
              <a:rPr lang="fa-IR" dirty="0" smtClean="0"/>
              <a:t>شدن کامل </a:t>
            </a:r>
            <a:r>
              <a:rPr lang="fa-IR" dirty="0"/>
              <a:t>آن ها باید در اتوکلاو باقی گذاشت  که ممکن است تا 30 دقیقه به طول انجامد. توجه شود که اگر اقلام به صورت مرطوب از دستگاه خارج شوند ، به سرعت وراحتی میکروارگانیسم ها را از محیط دریافت کرده وآلوده می شوند.</a:t>
            </a:r>
            <a:endParaRPr lang="en-US" dirty="0"/>
          </a:p>
          <a:p>
            <a:pPr algn="r"/>
            <a:endParaRPr lang="fa-IR" dirty="0" smtClean="0"/>
          </a:p>
          <a:p>
            <a:pPr algn="r"/>
            <a:r>
              <a:rPr lang="fa-IR" dirty="0" smtClean="0"/>
              <a:t>تمام </a:t>
            </a:r>
            <a:r>
              <a:rPr lang="fa-IR" dirty="0"/>
              <a:t>مراحل فرایند استریل باید توسط نیروهای درمانی صورت بگیرد ونظارت وکنترل در تمامی مراحل استریل نیزباید صورت بگیرد</a:t>
            </a:r>
            <a:endParaRPr lang="en-US" dirty="0"/>
          </a:p>
        </p:txBody>
      </p:sp>
    </p:spTree>
    <p:extLst>
      <p:ext uri="{BB962C8B-B14F-4D97-AF65-F5344CB8AC3E}">
        <p14:creationId xmlns:p14="http://schemas.microsoft.com/office/powerpoint/2010/main" val="264239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908720"/>
            <a:ext cx="7632848" cy="4832092"/>
          </a:xfrm>
          <a:prstGeom prst="rect">
            <a:avLst/>
          </a:prstGeom>
        </p:spPr>
        <p:txBody>
          <a:bodyPr wrap="square">
            <a:spAutoFit/>
          </a:bodyPr>
          <a:lstStyle/>
          <a:p>
            <a:pPr algn="just" rtl="1"/>
            <a:r>
              <a:rPr lang="fa-IR" sz="2800" dirty="0" smtClean="0">
                <a:solidFill>
                  <a:srgbClr val="7030A0"/>
                </a:solidFill>
                <a:cs typeface="B Nazanin" pitchFamily="2" charset="-78"/>
              </a:rPr>
              <a:t>      </a:t>
            </a: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smtClean="0">
              <a:solidFill>
                <a:srgbClr val="7030A0"/>
              </a:solidFill>
              <a:cs typeface="B Nazanin" pitchFamily="2" charset="-78"/>
            </a:endParaRPr>
          </a:p>
          <a:p>
            <a:pPr algn="just" rtl="1"/>
            <a:endParaRPr lang="fa-IR" sz="2800" dirty="0">
              <a:solidFill>
                <a:srgbClr val="7030A0"/>
              </a:solidFill>
              <a:cs typeface="B Nazanin" pitchFamily="2" charset="-78"/>
            </a:endParaRPr>
          </a:p>
        </p:txBody>
      </p:sp>
      <p:sp>
        <p:nvSpPr>
          <p:cNvPr id="2" name="Slide Number Placeholder 1"/>
          <p:cNvSpPr>
            <a:spLocks noGrp="1"/>
          </p:cNvSpPr>
          <p:nvPr>
            <p:ph type="sldNum" sz="quarter" idx="12"/>
          </p:nvPr>
        </p:nvSpPr>
        <p:spPr/>
        <p:txBody>
          <a:bodyPr/>
          <a:lstStyle/>
          <a:p>
            <a:fld id="{E25BCEC8-CCB6-4FD7-ABDF-1786A13A3272}" type="slidenum">
              <a:rPr lang="en-US" altLang="en-US" smtClean="0"/>
              <a:pPr/>
              <a:t>3</a:t>
            </a:fld>
            <a:endParaRPr lang="en-US" altLang="en-US"/>
          </a:p>
        </p:txBody>
      </p:sp>
      <p:sp>
        <p:nvSpPr>
          <p:cNvPr id="6" name="Rectangle 5"/>
          <p:cNvSpPr/>
          <p:nvPr/>
        </p:nvSpPr>
        <p:spPr>
          <a:xfrm>
            <a:off x="539552" y="188639"/>
            <a:ext cx="8352928" cy="5355312"/>
          </a:xfrm>
          <a:prstGeom prst="rect">
            <a:avLst/>
          </a:prstGeom>
        </p:spPr>
        <p:txBody>
          <a:bodyPr wrap="square">
            <a:spAutoFit/>
          </a:bodyPr>
          <a:lstStyle/>
          <a:p>
            <a:pPr algn="r"/>
            <a:endParaRPr lang="fa-IR" b="1" dirty="0" smtClean="0"/>
          </a:p>
          <a:p>
            <a:pPr algn="r"/>
            <a:r>
              <a:rPr lang="fa-IR" b="1" dirty="0" smtClean="0">
                <a:solidFill>
                  <a:srgbClr val="0070C0"/>
                </a:solidFill>
              </a:rPr>
              <a:t>مقدمه</a:t>
            </a:r>
            <a:r>
              <a:rPr lang="fa-IR" b="1" dirty="0">
                <a:solidFill>
                  <a:srgbClr val="0070C0"/>
                </a:solidFill>
              </a:rPr>
              <a:t>:</a:t>
            </a:r>
            <a:endParaRPr lang="en-US" dirty="0">
              <a:solidFill>
                <a:srgbClr val="0070C0"/>
              </a:solidFill>
            </a:endParaRPr>
          </a:p>
          <a:p>
            <a:pPr algn="r"/>
            <a:r>
              <a:rPr lang="fa-IR" b="1" dirty="0"/>
              <a:t>علاوه بر ایمنی محیطی یکی از نگرانی های عمده متخصصین بهداشت خطر انتقال عوامل بیماری زا از فردی به فرد دیگر واز محلی به محل دیگر است. طبیعتا عوامل بیماری زا در محیط وجود دارند واین احتمال که عفونت ها از طریق پرسنل بهداشتی درمانی ویا وسایل مورد استفاده ایشان به بیماران ویا مراجعین انتقال یابد ، همواره وجود دارد </a:t>
            </a:r>
            <a:r>
              <a:rPr lang="fa-IR" b="1" dirty="0" smtClean="0"/>
              <a:t>.</a:t>
            </a:r>
          </a:p>
          <a:p>
            <a:pPr algn="r"/>
            <a:endParaRPr lang="fa-IR" b="1" dirty="0"/>
          </a:p>
          <a:p>
            <a:pPr algn="r"/>
            <a:r>
              <a:rPr lang="fa-IR" b="1" dirty="0" smtClean="0"/>
              <a:t>به </a:t>
            </a:r>
            <a:r>
              <a:rPr lang="fa-IR" b="1" dirty="0"/>
              <a:t>منظور حفظ بدن از عوامل بیماری زا کوشش های متعددی باید انجام داد که همه پرسنل شاغل در مراکز بهداشتی ودرمانی </a:t>
            </a:r>
            <a:r>
              <a:rPr lang="fa-IR" b="1" dirty="0" smtClean="0"/>
              <a:t>می </a:t>
            </a:r>
            <a:r>
              <a:rPr lang="fa-IR" b="1" dirty="0" smtClean="0"/>
              <a:t>بایست </a:t>
            </a:r>
            <a:r>
              <a:rPr lang="fa-IR" b="1" dirty="0"/>
              <a:t>در این زمینه آموزش های لازم را ببینند وآموخته ها را به عمل آورند خانه بهداشت محیطی ترین سطح سیستم شبکه های بهداشتی درمانی در کشور می باشد ، که ارتباط مستقیم با مردم دارد وبه عنوان الگوی اجرایی بهداشت شناخته شده وناخوآگاه عملکرد آن برسلامت مردم تاثیر گذار است</a:t>
            </a:r>
            <a:r>
              <a:rPr lang="fa-IR" b="1" dirty="0" smtClean="0"/>
              <a:t>.</a:t>
            </a:r>
          </a:p>
          <a:p>
            <a:pPr algn="r"/>
            <a:endParaRPr lang="fa-IR" b="1" dirty="0"/>
          </a:p>
          <a:p>
            <a:pPr algn="r"/>
            <a:endParaRPr lang="fa-IR" b="1" dirty="0" smtClean="0"/>
          </a:p>
          <a:p>
            <a:pPr algn="r"/>
            <a:r>
              <a:rPr lang="fa-IR" b="1" dirty="0" smtClean="0"/>
              <a:t>با </a:t>
            </a:r>
            <a:r>
              <a:rPr lang="fa-IR" b="1" dirty="0"/>
              <a:t>توجه به اینکه عدم رعایت نکات حفاظت شخصی وانجام ناصحیح  استریلیزاسیون ابزارها ووسایل پانسمان پیامد های خطرناکی دارد،لازم است </a:t>
            </a:r>
            <a:r>
              <a:rPr lang="en-US" b="1" dirty="0" smtClean="0"/>
              <a:t>.</a:t>
            </a:r>
            <a:r>
              <a:rPr lang="fa-IR" b="1" dirty="0" smtClean="0"/>
              <a:t>با </a:t>
            </a:r>
            <a:r>
              <a:rPr lang="fa-IR" b="1" dirty="0"/>
              <a:t>راهکارهای کنترل عفونت </a:t>
            </a:r>
            <a:r>
              <a:rPr lang="fa-IR" b="1" dirty="0" smtClean="0"/>
              <a:t>بیشتر </a:t>
            </a:r>
            <a:r>
              <a:rPr lang="fa-IR" b="1" dirty="0"/>
              <a:t>آشنا شوید</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30</a:t>
            </a:fld>
            <a:endParaRPr lang="en-US" altLang="en-US"/>
          </a:p>
        </p:txBody>
      </p:sp>
      <p:sp>
        <p:nvSpPr>
          <p:cNvPr id="5" name="Rectangle 4"/>
          <p:cNvSpPr/>
          <p:nvPr/>
        </p:nvSpPr>
        <p:spPr>
          <a:xfrm>
            <a:off x="539552" y="3212976"/>
            <a:ext cx="7920880" cy="2862322"/>
          </a:xfrm>
          <a:prstGeom prst="rect">
            <a:avLst/>
          </a:prstGeom>
        </p:spPr>
        <p:txBody>
          <a:bodyPr wrap="square">
            <a:spAutoFit/>
          </a:bodyPr>
          <a:lstStyle/>
          <a:p>
            <a:pPr algn="r" rtl="1"/>
            <a:r>
              <a:rPr lang="fa-IR" b="1" dirty="0"/>
              <a:t>6. نگهداری اقلام استریل شده</a:t>
            </a:r>
            <a:r>
              <a:rPr lang="fa-IR" b="1" dirty="0" smtClean="0"/>
              <a:t>:</a:t>
            </a:r>
          </a:p>
          <a:p>
            <a:pPr algn="r" rtl="1"/>
            <a:endParaRPr lang="fa-IR" b="1" dirty="0"/>
          </a:p>
          <a:p>
            <a:pPr algn="r"/>
            <a:r>
              <a:rPr lang="fa-IR" dirty="0" smtClean="0"/>
              <a:t>باید </a:t>
            </a:r>
            <a:r>
              <a:rPr lang="fa-IR" dirty="0"/>
              <a:t>بسته ها یا ابزار استریل شده وخشک شده را توسط وسیله استریل از درون دستگاه خارج کرده وروی سطحی که با کاغذ یا شان استریل شده پوشانده شده است ، قرارداد تا اینکه دمای آنها کاهش یافته وبه دمای محیط برسد که این عمل ممکن است چند ساعت به طول انجامد واین کار باید قبل از مرحله  نگهداری انجام شود</a:t>
            </a:r>
            <a:r>
              <a:rPr lang="fa-IR" dirty="0" smtClean="0"/>
              <a:t>.</a:t>
            </a:r>
          </a:p>
          <a:p>
            <a:pPr algn="r"/>
            <a:endParaRPr lang="fa-IR" dirty="0"/>
          </a:p>
          <a:p>
            <a:pPr algn="r"/>
            <a:r>
              <a:rPr lang="fa-IR" dirty="0" smtClean="0"/>
              <a:t>نگهداری </a:t>
            </a:r>
            <a:r>
              <a:rPr lang="fa-IR" dirty="0"/>
              <a:t>صحیح وسایل استریل شده به اندازه فرایند استریلیزاسیون  حائز اهمیت است</a:t>
            </a:r>
            <a:endParaRPr lang="en-US" dirty="0"/>
          </a:p>
        </p:txBody>
      </p:sp>
      <p:pic>
        <p:nvPicPr>
          <p:cNvPr id="18434" name="Picture 2" descr="C:\Users\a.farahani\Desktop\تصاویر استریل\images5I6JXMT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548680"/>
            <a:ext cx="5400600" cy="1927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1214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31</a:t>
            </a:fld>
            <a:endParaRPr lang="en-US" altLang="en-US"/>
          </a:p>
        </p:txBody>
      </p:sp>
      <p:sp>
        <p:nvSpPr>
          <p:cNvPr id="5" name="Rectangle 4"/>
          <p:cNvSpPr/>
          <p:nvPr/>
        </p:nvSpPr>
        <p:spPr>
          <a:xfrm>
            <a:off x="539552" y="332656"/>
            <a:ext cx="8280920" cy="5909310"/>
          </a:xfrm>
          <a:prstGeom prst="rect">
            <a:avLst/>
          </a:prstGeom>
        </p:spPr>
        <p:txBody>
          <a:bodyPr wrap="square">
            <a:spAutoFit/>
          </a:bodyPr>
          <a:lstStyle/>
          <a:p>
            <a:pPr algn="r"/>
            <a:r>
              <a:rPr lang="fa-IR" b="1" dirty="0" smtClean="0"/>
              <a:t>نکات </a:t>
            </a:r>
            <a:r>
              <a:rPr lang="fa-IR" b="1" dirty="0"/>
              <a:t>مهم در حفظ شرایط استریلیته وسایل استریل شده</a:t>
            </a:r>
            <a:r>
              <a:rPr lang="fa-IR" dirty="0"/>
              <a:t>:</a:t>
            </a:r>
            <a:endParaRPr lang="en-US" dirty="0"/>
          </a:p>
          <a:p>
            <a:pPr algn="r"/>
            <a:r>
              <a:rPr lang="fa-IR" dirty="0" smtClean="0"/>
              <a:t>1.کلیه </a:t>
            </a:r>
            <a:r>
              <a:rPr lang="fa-IR" dirty="0"/>
              <a:t>بسته های استریل بایستی دارای مشخصات لازم از قبیل  نام پک کننده ، تاریخ </a:t>
            </a:r>
            <a:r>
              <a:rPr lang="fa-IR" dirty="0" smtClean="0"/>
              <a:t>استریل </a:t>
            </a:r>
            <a:r>
              <a:rPr lang="fa-IR" dirty="0"/>
              <a:t>، نوع پک یا ست وغیره باشد</a:t>
            </a:r>
            <a:r>
              <a:rPr lang="fa-IR" dirty="0" smtClean="0"/>
              <a:t>.</a:t>
            </a:r>
          </a:p>
          <a:p>
            <a:pPr algn="r"/>
            <a:endParaRPr lang="fa-IR" dirty="0" smtClean="0"/>
          </a:p>
          <a:p>
            <a:pPr algn="r"/>
            <a:r>
              <a:rPr lang="fa-IR" dirty="0" smtClean="0"/>
              <a:t>2.به </a:t>
            </a:r>
            <a:r>
              <a:rPr lang="fa-IR" dirty="0"/>
              <a:t>بسته های استریل شده کمتر دست زده شود ( از دستکاری خودداری شود).</a:t>
            </a:r>
            <a:endParaRPr lang="en-US" dirty="0"/>
          </a:p>
          <a:p>
            <a:pPr algn="r"/>
            <a:endParaRPr lang="fa-IR" dirty="0" smtClean="0"/>
          </a:p>
          <a:p>
            <a:pPr algn="r"/>
            <a:r>
              <a:rPr lang="fa-IR" dirty="0" smtClean="0"/>
              <a:t>3.رفت </a:t>
            </a:r>
            <a:r>
              <a:rPr lang="fa-IR" dirty="0"/>
              <a:t>وآمد به محل های نگهداری وسایل استریل بایستی محدود باشد</a:t>
            </a:r>
            <a:r>
              <a:rPr lang="fa-IR" dirty="0" smtClean="0"/>
              <a:t>.</a:t>
            </a:r>
          </a:p>
          <a:p>
            <a:pPr algn="r"/>
            <a:endParaRPr lang="en-US" dirty="0"/>
          </a:p>
          <a:p>
            <a:pPr algn="r"/>
            <a:r>
              <a:rPr lang="fa-IR" dirty="0"/>
              <a:t>4. محل نگهداری  وسایل استریل باید طوری باشد که از رطوبت ، آلودگی وآسیب </a:t>
            </a:r>
            <a:r>
              <a:rPr lang="fa-IR" dirty="0" smtClean="0"/>
              <a:t>فیزیکی </a:t>
            </a:r>
            <a:r>
              <a:rPr lang="fa-IR" dirty="0"/>
              <a:t>در امان باشد( در غیر اینصورت از حالت استریل خارج می شود).</a:t>
            </a:r>
            <a:endParaRPr lang="en-US" dirty="0"/>
          </a:p>
          <a:p>
            <a:pPr algn="r"/>
            <a:r>
              <a:rPr lang="fa-IR" dirty="0" smtClean="0"/>
              <a:t>5.خیس </a:t>
            </a:r>
            <a:r>
              <a:rPr lang="fa-IR" dirty="0"/>
              <a:t>شدن ،بازشدن برچسب بسته ها وروی زمین افتادن وسایل استریل ، باعث آلوده شدن وخارج شدن آنها از شرایط استریل می گردد.</a:t>
            </a:r>
            <a:endParaRPr lang="en-US" dirty="0"/>
          </a:p>
          <a:p>
            <a:pPr algn="r"/>
            <a:r>
              <a:rPr lang="fa-IR" dirty="0" smtClean="0"/>
              <a:t>6. </a:t>
            </a:r>
            <a:r>
              <a:rPr lang="fa-IR" dirty="0"/>
              <a:t>وسایل استریل هیچگاه نباید در مجاورت منابع آب، پنجره،درب،لوله های روکار ومنافذ نگهداری شوند واز آلودگی وسایلی که در قفسه های فوقانی قرارگرفته ان بایستی اجتناب شود.</a:t>
            </a:r>
            <a:endParaRPr lang="en-US" dirty="0"/>
          </a:p>
          <a:p>
            <a:pPr algn="r"/>
            <a:r>
              <a:rPr lang="fa-IR" dirty="0"/>
              <a:t>7. کلیه بسته های استریل شده باید درداخل وسیله های چرخدار یا قفسه های ثابت </a:t>
            </a:r>
            <a:endParaRPr lang="fa-IR" dirty="0" smtClean="0"/>
          </a:p>
          <a:p>
            <a:pPr algn="r"/>
            <a:r>
              <a:rPr lang="fa-IR" dirty="0" smtClean="0"/>
              <a:t>قابل </a:t>
            </a:r>
            <a:r>
              <a:rPr lang="fa-IR" dirty="0"/>
              <a:t>شستشو وگندزدایی نگهداری شوند.</a:t>
            </a:r>
            <a:endParaRPr lang="en-US" dirty="0"/>
          </a:p>
          <a:p>
            <a:pPr algn="r"/>
            <a:endParaRPr lang="fa-IR" dirty="0" smtClean="0"/>
          </a:p>
          <a:p>
            <a:pPr algn="r"/>
            <a:r>
              <a:rPr lang="fa-IR" dirty="0" smtClean="0"/>
              <a:t>8.قفسه </a:t>
            </a:r>
            <a:r>
              <a:rPr lang="fa-IR" dirty="0"/>
              <a:t>ها باید طوری طراحی شوند که حداقل 20-30 سانتی متر از کف و5سانتی متر از دیوار و45 سانتی متر از سقف یا وسایلی که از سقف آویزان هستند فاصله داشته </a:t>
            </a:r>
            <a:r>
              <a:rPr lang="fa-IR" dirty="0" smtClean="0"/>
              <a:t>باشند.</a:t>
            </a:r>
            <a:endParaRPr lang="en-US" dirty="0"/>
          </a:p>
        </p:txBody>
      </p:sp>
    </p:spTree>
    <p:extLst>
      <p:ext uri="{BB962C8B-B14F-4D97-AF65-F5344CB8AC3E}">
        <p14:creationId xmlns:p14="http://schemas.microsoft.com/office/powerpoint/2010/main" val="4234313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32</a:t>
            </a:fld>
            <a:endParaRPr lang="en-US" altLang="en-US"/>
          </a:p>
        </p:txBody>
      </p:sp>
      <p:sp>
        <p:nvSpPr>
          <p:cNvPr id="5" name="Rectangle 4"/>
          <p:cNvSpPr/>
          <p:nvPr/>
        </p:nvSpPr>
        <p:spPr>
          <a:xfrm>
            <a:off x="179512" y="58847"/>
            <a:ext cx="8856984" cy="6186309"/>
          </a:xfrm>
          <a:prstGeom prst="rect">
            <a:avLst/>
          </a:prstGeom>
        </p:spPr>
        <p:txBody>
          <a:bodyPr wrap="square">
            <a:spAutoFit/>
          </a:bodyPr>
          <a:lstStyle/>
          <a:p>
            <a:pPr algn="r" rtl="1"/>
            <a:r>
              <a:rPr lang="fa-IR" dirty="0"/>
              <a:t>9.جریان هوا در ناحیه نگهداری وسایل استریل بایستی دوبار در ساعت تهویه ، درجه حرارت 18-25 سانتی گراد ورطوبت 35-50 درصد باشد</a:t>
            </a:r>
            <a:r>
              <a:rPr lang="fa-IR" dirty="0" smtClean="0"/>
              <a:t>..</a:t>
            </a:r>
          </a:p>
          <a:p>
            <a:pPr algn="r" rtl="1"/>
            <a:endParaRPr lang="fa-IR" dirty="0"/>
          </a:p>
          <a:p>
            <a:pPr algn="r" rtl="1"/>
            <a:r>
              <a:rPr lang="en-US" dirty="0" smtClean="0"/>
              <a:t> </a:t>
            </a:r>
            <a:r>
              <a:rPr lang="fa-IR" dirty="0" smtClean="0"/>
              <a:t>10.اقلام </a:t>
            </a:r>
            <a:r>
              <a:rPr lang="fa-IR" dirty="0"/>
              <a:t>بایستی به حالتی نگهداری شود که از له شدگی ،خم شدگی وسوراخ شدن محافظت </a:t>
            </a:r>
            <a:r>
              <a:rPr lang="fa-IR" dirty="0" smtClean="0"/>
              <a:t>شوند.</a:t>
            </a:r>
          </a:p>
          <a:p>
            <a:pPr algn="r" rtl="1"/>
            <a:endParaRPr lang="en-US" dirty="0"/>
          </a:p>
          <a:p>
            <a:pPr algn="r"/>
            <a:r>
              <a:rPr lang="fa-IR" dirty="0"/>
              <a:t>11.برای اقلامی که مورد مصرف کمی دارند کابینت های بسته یا پوشش دار توصیه می </a:t>
            </a:r>
            <a:r>
              <a:rPr lang="fa-IR" dirty="0" smtClean="0"/>
              <a:t>شود.</a:t>
            </a:r>
          </a:p>
          <a:p>
            <a:pPr algn="r"/>
            <a:endParaRPr lang="en-US" dirty="0" smtClean="0"/>
          </a:p>
          <a:p>
            <a:pPr algn="r"/>
            <a:endParaRPr lang="fa-IR" dirty="0" smtClean="0"/>
          </a:p>
          <a:p>
            <a:pPr algn="r"/>
            <a:r>
              <a:rPr lang="fa-IR" dirty="0" smtClean="0"/>
              <a:t>12.هرگز </a:t>
            </a:r>
            <a:r>
              <a:rPr lang="fa-IR" dirty="0"/>
              <a:t>نبایستی بسته ای استریل وغیر استریل در یک قفسه نگهداری </a:t>
            </a:r>
            <a:r>
              <a:rPr lang="fa-IR" dirty="0" smtClean="0"/>
              <a:t>شوند.</a:t>
            </a:r>
          </a:p>
          <a:p>
            <a:pPr algn="r"/>
            <a:endParaRPr lang="en-US" dirty="0"/>
          </a:p>
          <a:p>
            <a:pPr algn="r"/>
            <a:r>
              <a:rPr lang="fa-IR" dirty="0" smtClean="0"/>
              <a:t>13. </a:t>
            </a:r>
            <a:r>
              <a:rPr lang="fa-IR" dirty="0"/>
              <a:t>با حفظ شرایط ذکر شده ، بسته های استریل شده حداکثر تا 14 روز استریل می </a:t>
            </a:r>
            <a:r>
              <a:rPr lang="fa-IR" dirty="0" smtClean="0"/>
              <a:t>باشند.</a:t>
            </a:r>
          </a:p>
          <a:p>
            <a:pPr algn="r"/>
            <a:endParaRPr lang="en-US" dirty="0"/>
          </a:p>
          <a:p>
            <a:pPr algn="r"/>
            <a:r>
              <a:rPr lang="fa-IR" dirty="0"/>
              <a:t>14. نحوه گرفتن وسایل استریل : </a:t>
            </a:r>
            <a:endParaRPr lang="fa-IR" dirty="0" smtClean="0"/>
          </a:p>
          <a:p>
            <a:pPr algn="r"/>
            <a:r>
              <a:rPr lang="fa-IR" dirty="0" smtClean="0"/>
              <a:t>در </a:t>
            </a:r>
            <a:r>
              <a:rPr lang="fa-IR" dirty="0"/>
              <a:t>مواقعی که حفظ محیط استریل الزامی باشد برای برداشتن وسایل می توان از دستکش یا پنس های استریل استفاده </a:t>
            </a:r>
            <a:r>
              <a:rPr lang="fa-IR" dirty="0" smtClean="0"/>
              <a:t>نمود.</a:t>
            </a:r>
          </a:p>
          <a:p>
            <a:pPr algn="r"/>
            <a:endParaRPr lang="fa-IR" dirty="0" smtClean="0"/>
          </a:p>
          <a:p>
            <a:pPr algn="r"/>
            <a:r>
              <a:rPr lang="fa-IR" dirty="0" smtClean="0"/>
              <a:t>15.نحوه </a:t>
            </a:r>
            <a:r>
              <a:rPr lang="fa-IR" dirty="0"/>
              <a:t>باز کردن یک بسته استریل:</a:t>
            </a:r>
            <a:endParaRPr lang="en-US" dirty="0"/>
          </a:p>
          <a:p>
            <a:pPr algn="r"/>
            <a:endParaRPr lang="fa-IR" dirty="0" smtClean="0"/>
          </a:p>
          <a:p>
            <a:pPr algn="r"/>
            <a:r>
              <a:rPr lang="fa-IR" dirty="0" smtClean="0"/>
              <a:t>قبل </a:t>
            </a:r>
            <a:r>
              <a:rPr lang="fa-IR" dirty="0"/>
              <a:t>از باز کردن هر وسیله استریل شستن دست ها الزامی است.</a:t>
            </a:r>
            <a:endParaRPr lang="en-US" dirty="0"/>
          </a:p>
          <a:p>
            <a:pPr algn="r"/>
            <a:endParaRPr lang="fa-IR" dirty="0" smtClean="0"/>
          </a:p>
          <a:p>
            <a:pPr algn="r"/>
            <a:r>
              <a:rPr lang="fa-IR" dirty="0" smtClean="0"/>
              <a:t>توجه</a:t>
            </a:r>
            <a:r>
              <a:rPr lang="fa-IR" dirty="0"/>
              <a:t>: پوشیدن دستکش جایگزین شستن دست ها نمی شود</a:t>
            </a:r>
            <a:endParaRPr lang="en-US" dirty="0"/>
          </a:p>
        </p:txBody>
      </p:sp>
    </p:spTree>
    <p:extLst>
      <p:ext uri="{BB962C8B-B14F-4D97-AF65-F5344CB8AC3E}">
        <p14:creationId xmlns:p14="http://schemas.microsoft.com/office/powerpoint/2010/main" val="2740721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33</a:t>
            </a:fld>
            <a:endParaRPr lang="en-US" altLang="en-US"/>
          </a:p>
        </p:txBody>
      </p:sp>
      <p:sp>
        <p:nvSpPr>
          <p:cNvPr id="5" name="Rectangle 4"/>
          <p:cNvSpPr/>
          <p:nvPr/>
        </p:nvSpPr>
        <p:spPr>
          <a:xfrm>
            <a:off x="251520" y="260649"/>
            <a:ext cx="8640960" cy="2585323"/>
          </a:xfrm>
          <a:prstGeom prst="rect">
            <a:avLst/>
          </a:prstGeom>
        </p:spPr>
        <p:txBody>
          <a:bodyPr wrap="square">
            <a:spAutoFit/>
          </a:bodyPr>
          <a:lstStyle/>
          <a:p>
            <a:pPr algn="r"/>
            <a:r>
              <a:rPr lang="fa-IR" dirty="0"/>
              <a:t>بسته های استریل بعد از اینکه روی یک سطح صاف  قرار گرفته اند باز می شوند. </a:t>
            </a:r>
            <a:r>
              <a:rPr lang="fa-IR" dirty="0" smtClean="0"/>
              <a:t>لبه های بسته </a:t>
            </a:r>
            <a:r>
              <a:rPr lang="fa-IR" dirty="0"/>
              <a:t>به نحو مناسبی  به ترتیب طوری باز شود که زمینه استریلی ایجاد شود واستریل ماندن محتویات آن حفظ گردد. برای باز کردن یک بسته استریل ابتدا خارجی ترین (رویی ترین) لایه بسته که دور از فرد است را باز کنید .به این ترتیب وسایل وتجهیزات استریل به خوبی پوشانده  می شود. سپس دومین لایه پوشش را از دو طرف بسته باز کنید .در آخرین مرحله لایه هایی که به طرف خود فرد است باز می شود.اکنون پوشش می تواند زمینه ای استریل در اطراف فرد به وجود آورد.به هیچ عنوان فرد نباید دست هایش را وارد بسته </a:t>
            </a:r>
            <a:r>
              <a:rPr lang="fa-IR" dirty="0" smtClean="0"/>
              <a:t>استریل </a:t>
            </a:r>
            <a:r>
              <a:rPr lang="fa-IR" dirty="0"/>
              <a:t>نماید یا از بالا دست ها را روی بسته یا لوازم ووسایل استریل </a:t>
            </a:r>
            <a:r>
              <a:rPr lang="fa-IR" dirty="0" smtClean="0"/>
              <a:t>بگیرد.</a:t>
            </a:r>
          </a:p>
          <a:p>
            <a:pPr algn="r"/>
            <a:endParaRPr lang="fa-IR" dirty="0"/>
          </a:p>
        </p:txBody>
      </p:sp>
      <p:pic>
        <p:nvPicPr>
          <p:cNvPr id="4098" name="Picture 2" descr="C:\Users\a.farahani\Desktop\imagesNOBBDFV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122970"/>
            <a:ext cx="5815533" cy="3402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888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34</a:t>
            </a:fld>
            <a:endParaRPr lang="en-US" altLang="en-US"/>
          </a:p>
        </p:txBody>
      </p:sp>
      <p:sp>
        <p:nvSpPr>
          <p:cNvPr id="5" name="Rectangle 4"/>
          <p:cNvSpPr/>
          <p:nvPr/>
        </p:nvSpPr>
        <p:spPr>
          <a:xfrm>
            <a:off x="251520" y="188640"/>
            <a:ext cx="8712968" cy="6463308"/>
          </a:xfrm>
          <a:prstGeom prst="rect">
            <a:avLst/>
          </a:prstGeom>
        </p:spPr>
        <p:txBody>
          <a:bodyPr wrap="square">
            <a:spAutoFit/>
          </a:bodyPr>
          <a:lstStyle/>
          <a:p>
            <a:pPr algn="r"/>
            <a:r>
              <a:rPr lang="fa-IR" b="1" dirty="0"/>
              <a:t>اصول اساسی  در استفاده از ست های استریل</a:t>
            </a:r>
            <a:endParaRPr lang="en-US" dirty="0"/>
          </a:p>
          <a:p>
            <a:pPr algn="r"/>
            <a:r>
              <a:rPr lang="fa-IR" dirty="0"/>
              <a:t>* فقط یک شیء استریل می تواند وسیله استریل دیگری لمس نماید .لمس نمودن یک جسم  استریل با یک غیر استریل به این مفهوم است که آلودگی رخ داده است.</a:t>
            </a:r>
            <a:endParaRPr lang="en-US" dirty="0"/>
          </a:p>
          <a:p>
            <a:pPr algn="r"/>
            <a:endParaRPr lang="fa-IR" dirty="0"/>
          </a:p>
          <a:p>
            <a:pPr algn="r"/>
            <a:r>
              <a:rPr lang="fa-IR" dirty="0"/>
              <a:t>* از ریختن هر محلول روی یک پارچه  یا کاغذ  مورد استفاده بعنوان زمینه استریل اجتناب  نمایید .رطوبت از راه پارچه یا کاغذ استریل نفوذ کرده وزمینه را آلوده می کند.</a:t>
            </a:r>
            <a:endParaRPr lang="en-US" dirty="0"/>
          </a:p>
          <a:p>
            <a:pPr algn="r"/>
            <a:endParaRPr lang="fa-IR" dirty="0"/>
          </a:p>
          <a:p>
            <a:pPr algn="r"/>
            <a:r>
              <a:rPr lang="fa-IR" dirty="0"/>
              <a:t>* اجسام استریل را بالاتر از سطح کمر نگهدارید.رعایت این نکته به قرار گرفتن شیء در معرض دید  کمک نموده واز آلودگی آن جلوگیری می کند.</a:t>
            </a:r>
            <a:endParaRPr lang="en-US" dirty="0"/>
          </a:p>
          <a:p>
            <a:pPr algn="r"/>
            <a:endParaRPr lang="fa-IR" dirty="0"/>
          </a:p>
          <a:p>
            <a:pPr algn="r"/>
            <a:r>
              <a:rPr lang="fa-IR" dirty="0"/>
              <a:t>* از صحبت کردن ،سرفه یا خم شدن روی یک زمینه  یا شیئ استریل خودداری کنید.</a:t>
            </a:r>
            <a:endParaRPr lang="en-US" dirty="0"/>
          </a:p>
          <a:p>
            <a:pPr algn="r"/>
            <a:endParaRPr lang="fa-IR" dirty="0"/>
          </a:p>
          <a:p>
            <a:pPr algn="r"/>
            <a:r>
              <a:rPr lang="fa-IR" dirty="0"/>
              <a:t>* هرگز در اطراف زمینه استریل حرکت نکرده وراه نروید ویا پشت خود را به آن ننمایید  رعایت این مسئله از آلودگی احتمالی  ناحیه ای که دور از دید شماست پیشگیری می کند.</a:t>
            </a:r>
            <a:endParaRPr lang="en-US" dirty="0"/>
          </a:p>
          <a:p>
            <a:pPr algn="r"/>
            <a:endParaRPr lang="fa-IR" dirty="0"/>
          </a:p>
          <a:p>
            <a:pPr algn="r"/>
            <a:r>
              <a:rPr lang="fa-IR" dirty="0"/>
              <a:t>* در صورت لزوم از پنس های خشک استریل استفاده نمایید . پنس هایی که در محلول ضد عفونی کننده قرار می گیرند،استریل نمی باشند.</a:t>
            </a:r>
            <a:endParaRPr lang="en-US" dirty="0"/>
          </a:p>
          <a:p>
            <a:pPr algn="r"/>
            <a:endParaRPr lang="fa-IR" dirty="0"/>
          </a:p>
          <a:p>
            <a:pPr algn="r"/>
            <a:r>
              <a:rPr lang="fa-IR" dirty="0"/>
              <a:t>* لبه خارجی یک ست استریل را آلوده در نظر بگیرید.</a:t>
            </a:r>
            <a:endParaRPr lang="en-US" dirty="0"/>
          </a:p>
          <a:p>
            <a:pPr algn="r"/>
            <a:r>
              <a:rPr lang="fa-IR" dirty="0"/>
              <a:t>* چنانچه نسبت به استریل بودن یک شیء مشکوک هستید ،آنرا آلوده فرض کنید.</a:t>
            </a:r>
            <a:endParaRPr lang="en-US" dirty="0"/>
          </a:p>
          <a:p>
            <a:pPr algn="r"/>
            <a:r>
              <a:rPr lang="fa-IR" dirty="0"/>
              <a:t>* در هنگام باز کردن بسته استریل ،تاریخ مصرف،تاریخ بسته وتغییر رنگ نوار شاهد را کنترل کرده وبر چسب را از روی بسته جدا کنید.کنترل نوار شاهد موجب اطمینان از استریل بودن بسته ومحتویات آن می شود.</a:t>
            </a:r>
            <a:endParaRPr lang="en-US" dirty="0"/>
          </a:p>
        </p:txBody>
      </p:sp>
    </p:spTree>
    <p:extLst>
      <p:ext uri="{BB962C8B-B14F-4D97-AF65-F5344CB8AC3E}">
        <p14:creationId xmlns:p14="http://schemas.microsoft.com/office/powerpoint/2010/main" val="1534590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35</a:t>
            </a:fld>
            <a:endParaRPr lang="en-US" altLang="en-US"/>
          </a:p>
        </p:txBody>
      </p:sp>
      <p:sp>
        <p:nvSpPr>
          <p:cNvPr id="5" name="Rectangle 4"/>
          <p:cNvSpPr/>
          <p:nvPr/>
        </p:nvSpPr>
        <p:spPr>
          <a:xfrm>
            <a:off x="179512" y="188640"/>
            <a:ext cx="8856984" cy="5632311"/>
          </a:xfrm>
          <a:prstGeom prst="rect">
            <a:avLst/>
          </a:prstGeom>
        </p:spPr>
        <p:txBody>
          <a:bodyPr wrap="square">
            <a:spAutoFit/>
          </a:bodyPr>
          <a:lstStyle/>
          <a:p>
            <a:pPr algn="r" rtl="1"/>
            <a:r>
              <a:rPr lang="fa-IR" b="1" dirty="0"/>
              <a:t>) انواع روشهای استریلیزاسیون</a:t>
            </a:r>
            <a:endParaRPr lang="en-US" dirty="0"/>
          </a:p>
          <a:p>
            <a:pPr algn="r"/>
            <a:r>
              <a:rPr lang="fa-IR" dirty="0"/>
              <a:t>برای زدودن وجابجایی میکروب ها دو روش اصلی وجوددارد:</a:t>
            </a:r>
            <a:endParaRPr lang="en-US" dirty="0"/>
          </a:p>
          <a:p>
            <a:pPr algn="r"/>
            <a:r>
              <a:rPr lang="fa-IR" b="1" dirty="0"/>
              <a:t>الف: شیمیایی</a:t>
            </a:r>
            <a:endParaRPr lang="en-US" dirty="0"/>
          </a:p>
          <a:p>
            <a:pPr algn="r"/>
            <a:r>
              <a:rPr lang="fa-IR" b="1" dirty="0"/>
              <a:t>ب: فیزیکی:</a:t>
            </a:r>
            <a:endParaRPr lang="en-US" dirty="0"/>
          </a:p>
          <a:p>
            <a:pPr algn="r"/>
            <a:r>
              <a:rPr lang="fa-IR" b="1" dirty="0"/>
              <a:t>الف- روش های شیمیایی</a:t>
            </a:r>
            <a:r>
              <a:rPr lang="fa-IR" dirty="0"/>
              <a:t>:</a:t>
            </a:r>
            <a:endParaRPr lang="en-US" dirty="0"/>
          </a:p>
          <a:p>
            <a:pPr algn="r"/>
            <a:r>
              <a:rPr lang="fa-IR" dirty="0"/>
              <a:t>روش های شیمیایی استریل کردن شامل استفاده از گاز ها نظیر گاز اکسید اتیلن ومحلول شیمیایی است.این روش ها برای استریل کردن لوازمی که در مقابل حرارت آسیب می بیند ونمی توان از اتوکلاو، جوشاندن واشعه ماوراء بنفش برای آنهااستفاده کرد، به کار می رود گاز اکسید اتیلن هم گران قیمت وهم شدیدا قابل احتراق است .محلو ل های شیمیایی که از آنهامی توان در استریل کردن وسایل استفاده کرد ، گلوتار آلدئید، فرمالدئید،هی بیتان، فنل ودتول می باشد.</a:t>
            </a:r>
            <a:endParaRPr lang="en-US" dirty="0"/>
          </a:p>
          <a:p>
            <a:pPr algn="r"/>
            <a:r>
              <a:rPr lang="fa-IR" b="1" dirty="0"/>
              <a:t>ب:طرق فیزیکی</a:t>
            </a:r>
            <a:r>
              <a:rPr lang="fa-IR" dirty="0"/>
              <a:t>:</a:t>
            </a:r>
            <a:endParaRPr lang="en-US" dirty="0"/>
          </a:p>
          <a:p>
            <a:pPr algn="r"/>
            <a:r>
              <a:rPr lang="fa-IR" dirty="0"/>
              <a:t>برای زدودن وجابجایی میکروب ها به طریق فیزیکی از دو روش می توان استفاده کرد:</a:t>
            </a:r>
            <a:endParaRPr lang="en-US" dirty="0"/>
          </a:p>
          <a:p>
            <a:pPr algn="r"/>
            <a:r>
              <a:rPr lang="fa-IR" dirty="0"/>
              <a:t>1-استفاده از اشعه ها:</a:t>
            </a:r>
            <a:endParaRPr lang="en-US" dirty="0"/>
          </a:p>
          <a:p>
            <a:pPr algn="r"/>
            <a:r>
              <a:rPr lang="fa-IR" dirty="0"/>
              <a:t>انواع اشعه هایی که می توان جهت استریل کردن  استفاده کرد اشعه ماوراء بنفش ،اشعه ایکس،اشعه لیزر،اشعه اولتراسونیک ومواد فلوئورسنت است که بیشتر جهت وسایل اطاق عمل از آنها استفاده می شود.</a:t>
            </a:r>
            <a:endParaRPr lang="en-US" dirty="0"/>
          </a:p>
          <a:p>
            <a:pPr algn="r"/>
            <a:r>
              <a:rPr lang="fa-IR" dirty="0"/>
              <a:t>2-استفاده از حرارت:</a:t>
            </a:r>
            <a:endParaRPr lang="en-US" dirty="0"/>
          </a:p>
          <a:p>
            <a:pPr algn="r"/>
            <a:r>
              <a:rPr lang="fa-IR" dirty="0"/>
              <a:t>مهمترین طریقه استریلیزاسیون، اثرموثرگرما بر میکروارگانیسم ها می باشد که بوسیله حرارت </a:t>
            </a:r>
            <a:r>
              <a:rPr lang="fa-IR" dirty="0" smtClean="0"/>
              <a:t>خشک </a:t>
            </a:r>
            <a:r>
              <a:rPr lang="fa-IR" dirty="0"/>
              <a:t>(دستگاه فور) وحرارت مرطوب (دستگاه اتوکلاو) صورت می پذیرد</a:t>
            </a:r>
            <a:endParaRPr lang="en-US" dirty="0"/>
          </a:p>
        </p:txBody>
      </p:sp>
    </p:spTree>
    <p:extLst>
      <p:ext uri="{BB962C8B-B14F-4D97-AF65-F5344CB8AC3E}">
        <p14:creationId xmlns:p14="http://schemas.microsoft.com/office/powerpoint/2010/main" val="310162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36</a:t>
            </a:fld>
            <a:endParaRPr lang="en-US" altLang="en-US"/>
          </a:p>
        </p:txBody>
      </p:sp>
      <p:sp>
        <p:nvSpPr>
          <p:cNvPr id="5" name="Rectangle 4"/>
          <p:cNvSpPr/>
          <p:nvPr/>
        </p:nvSpPr>
        <p:spPr>
          <a:xfrm>
            <a:off x="179512" y="188639"/>
            <a:ext cx="8856984" cy="6186309"/>
          </a:xfrm>
          <a:prstGeom prst="rect">
            <a:avLst/>
          </a:prstGeom>
        </p:spPr>
        <p:txBody>
          <a:bodyPr wrap="square">
            <a:spAutoFit/>
          </a:bodyPr>
          <a:lstStyle/>
          <a:p>
            <a:pPr algn="r"/>
            <a:r>
              <a:rPr lang="fa-IR" dirty="0"/>
              <a:t>ا</a:t>
            </a:r>
            <a:r>
              <a:rPr lang="fa-IR" b="1" dirty="0"/>
              <a:t>نواع روشهای استریل کردن براساس حرارت</a:t>
            </a:r>
            <a:r>
              <a:rPr lang="fa-IR" dirty="0"/>
              <a:t>:</a:t>
            </a:r>
            <a:endParaRPr lang="en-US" dirty="0"/>
          </a:p>
          <a:p>
            <a:pPr algn="r"/>
            <a:endParaRPr lang="fa-IR" b="1" dirty="0" smtClean="0"/>
          </a:p>
          <a:p>
            <a:pPr algn="r"/>
            <a:r>
              <a:rPr lang="fa-IR" b="1" dirty="0" smtClean="0"/>
              <a:t>1-4)روش </a:t>
            </a:r>
            <a:r>
              <a:rPr lang="fa-IR" b="1" dirty="0"/>
              <a:t>هوای داغ(گرمای خشک):</a:t>
            </a:r>
            <a:endParaRPr lang="en-US" dirty="0"/>
          </a:p>
          <a:p>
            <a:pPr algn="r"/>
            <a:endParaRPr lang="fa-IR" dirty="0" smtClean="0"/>
          </a:p>
          <a:p>
            <a:pPr algn="r"/>
            <a:r>
              <a:rPr lang="fa-IR" dirty="0" smtClean="0"/>
              <a:t>در </a:t>
            </a:r>
            <a:r>
              <a:rPr lang="fa-IR" dirty="0"/>
              <a:t>مواردی که نمی توان از حرارت مرطوب استفاده کرد ،بایستی از حرارت خشک استفاده نمود. این روش تنها برای موادی که ممکن است در اثر استفاده از حرارت مرطوب خراب شده ویا نسبت به آن  نفوذ پذیر هستند،به کار برده شود.مانند:وسایل تیز.</a:t>
            </a:r>
            <a:endParaRPr lang="en-US" dirty="0"/>
          </a:p>
          <a:p>
            <a:pPr algn="r"/>
            <a:endParaRPr lang="fa-IR" b="1" dirty="0" smtClean="0"/>
          </a:p>
          <a:p>
            <a:pPr algn="r"/>
            <a:r>
              <a:rPr lang="fa-IR" b="1" dirty="0" smtClean="0"/>
              <a:t>روش </a:t>
            </a:r>
            <a:r>
              <a:rPr lang="fa-IR" b="1" dirty="0"/>
              <a:t>هوای داغ شامل موارد زیر است</a:t>
            </a:r>
            <a:r>
              <a:rPr lang="fa-IR" dirty="0"/>
              <a:t>:</a:t>
            </a:r>
            <a:endParaRPr lang="en-US" dirty="0"/>
          </a:p>
          <a:p>
            <a:pPr algn="r"/>
            <a:endParaRPr lang="fa-IR" b="1" dirty="0" smtClean="0"/>
          </a:p>
          <a:p>
            <a:pPr algn="r"/>
            <a:r>
              <a:rPr lang="fa-IR" b="1" dirty="0" smtClean="0"/>
              <a:t>*</a:t>
            </a:r>
            <a:r>
              <a:rPr lang="fa-IR" b="1" dirty="0"/>
              <a:t>دستگاه فور</a:t>
            </a:r>
            <a:r>
              <a:rPr lang="fa-IR" dirty="0"/>
              <a:t>:</a:t>
            </a:r>
            <a:endParaRPr lang="en-US" dirty="0"/>
          </a:p>
          <a:p>
            <a:pPr algn="r"/>
            <a:r>
              <a:rPr lang="fa-IR" dirty="0"/>
              <a:t>برای استریل کردن موادی که نمی توانند به طور کامل تحت نفوذ بخار قرارگیرند، اما می توانند دمای بالای مورد نیاز مثل 180-160 درجه سانتی گراد را تحمل کنند، به کار می رود.فور به ویژه برای ظروف شیشه ای مثل لوله آزمایش ، دیش ، پی پت ونیز برای آلات فلزی مثل پنس ،اسکالپل وقیچی به کار می رود.در این روش کلیه عوامل بیماری زااز بین می روند.</a:t>
            </a:r>
            <a:endParaRPr lang="en-US" dirty="0"/>
          </a:p>
          <a:p>
            <a:pPr algn="r"/>
            <a:r>
              <a:rPr lang="fa-IR" dirty="0"/>
              <a:t>*شعله :وسایل آزمایشگاهی  فلزی با دهانه لوله آزمایش را می توان با قراردادن به مدت چند ثانیه روی شعله چراغ الکلی یا گازی استریل نمود.</a:t>
            </a:r>
            <a:endParaRPr lang="en-US" dirty="0"/>
          </a:p>
          <a:p>
            <a:pPr algn="r"/>
            <a:r>
              <a:rPr lang="fa-IR" dirty="0"/>
              <a:t>*سوزاندن: این روش معمولا برای از بین بردن اجسام آلوده از قبیل  باند زخم، پارچه های مصرف شده،البسه بیماران مبتلا به بیماری های مسری وخطرناک ، لیوان کاغذی مسلولان ،زباله لاشه حیوانات آلوده ووسایل بی ارزش دیگر کاربرد موثری دارد.</a:t>
            </a:r>
            <a:endParaRPr lang="en-US" dirty="0"/>
          </a:p>
          <a:p>
            <a:pPr algn="r"/>
            <a:r>
              <a:rPr lang="fa-IR" dirty="0"/>
              <a:t>ازموارد دیگر حرارت خشک می توان اطو را نام برد. اطوکردن لباس ها سبب گند زدایی البسه واز بین رفتن بسیاری از میکروب ها می شود</a:t>
            </a:r>
            <a:endParaRPr lang="en-US" dirty="0"/>
          </a:p>
        </p:txBody>
      </p:sp>
    </p:spTree>
    <p:extLst>
      <p:ext uri="{BB962C8B-B14F-4D97-AF65-F5344CB8AC3E}">
        <p14:creationId xmlns:p14="http://schemas.microsoft.com/office/powerpoint/2010/main" val="42580864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37</a:t>
            </a:fld>
            <a:endParaRPr lang="en-US" altLang="en-US"/>
          </a:p>
        </p:txBody>
      </p:sp>
      <p:sp>
        <p:nvSpPr>
          <p:cNvPr id="6" name="Rectangle 5"/>
          <p:cNvSpPr/>
          <p:nvPr/>
        </p:nvSpPr>
        <p:spPr>
          <a:xfrm>
            <a:off x="179512" y="188640"/>
            <a:ext cx="8784976" cy="5355312"/>
          </a:xfrm>
          <a:prstGeom prst="rect">
            <a:avLst/>
          </a:prstGeom>
        </p:spPr>
        <p:txBody>
          <a:bodyPr wrap="square">
            <a:spAutoFit/>
          </a:bodyPr>
          <a:lstStyle/>
          <a:p>
            <a:pPr algn="r" rtl="1"/>
            <a:r>
              <a:rPr lang="fa-IR" b="1" dirty="0"/>
              <a:t>1-1-4)دستگاه فور</a:t>
            </a:r>
            <a:r>
              <a:rPr lang="fa-IR" b="1" dirty="0" smtClean="0"/>
              <a:t>:</a:t>
            </a:r>
          </a:p>
          <a:p>
            <a:pPr algn="r" rtl="1"/>
            <a:endParaRPr lang="en-US" dirty="0"/>
          </a:p>
          <a:p>
            <a:pPr algn="r"/>
            <a:r>
              <a:rPr lang="fa-IR" dirty="0"/>
              <a:t>در این روش بدون کمک بخار آب وفقط از طریق حرارت در دستگاه های مخصوص ،کار استریل کردن را انجام می دهند.دستگاه فور ،دارای یک اجاق ویک اتاقک عایق کاری شده است که با جریان برق گرم می شود.این دستگاه دارای بدنه فولادی ، زمان سنج،حرارت سنج، تنظیم کننده درجه حرارت، ترموستات وسیستم ارت است.دستگاه فورسبب خوردگی ، زنگ زدگی وکند شدن لبه های برنده وسایل فلزی نمی شود.نفوذ پذیری  آن ضعیف است ، نیاز به زمان </a:t>
            </a:r>
            <a:endParaRPr lang="fa-IR" dirty="0" smtClean="0"/>
          </a:p>
          <a:p>
            <a:pPr algn="r"/>
            <a:endParaRPr lang="fa-IR" dirty="0" smtClean="0"/>
          </a:p>
          <a:p>
            <a:pPr algn="r"/>
            <a:endParaRPr lang="fa-IR" dirty="0" smtClean="0"/>
          </a:p>
          <a:p>
            <a:pPr algn="r"/>
            <a:r>
              <a:rPr lang="fa-IR" dirty="0" smtClean="0"/>
              <a:t>طولانی </a:t>
            </a:r>
            <a:r>
              <a:rPr lang="fa-IR" dirty="0"/>
              <a:t>دارد،موجب تغییر رنگ وسوختن کاغذ ،پارچه وابزار حساس به حرارت می شود.</a:t>
            </a:r>
            <a:endParaRPr lang="en-US" dirty="0"/>
          </a:p>
          <a:p>
            <a:pPr algn="r"/>
            <a:r>
              <a:rPr lang="fa-IR" dirty="0"/>
              <a:t>از فور برای استریل کردن سوزن ها،تیغه ها وقیچی ها استفاده می شود. لوازم پارچه ای را نمی توان در فوراستریل کرد.برای استریل کردن وسایل با فور ، به نظر می رسد درجه حرارت 160درجه سانتیگراد به مت 2 ساعت ودرجه حرارت 170درجه سانتیگراد به مدت 90دقیقه مطلوب می باشد.لوازمی که در فور استریل می شود باید در ظرف مناسب از فولاد زنگنزن </a:t>
            </a:r>
            <a:endParaRPr lang="fa-IR" dirty="0" smtClean="0"/>
          </a:p>
          <a:p>
            <a:pPr algn="r"/>
            <a:endParaRPr lang="fa-IR" dirty="0" smtClean="0"/>
          </a:p>
          <a:p>
            <a:pPr algn="r"/>
            <a:endParaRPr lang="fa-IR" dirty="0"/>
          </a:p>
          <a:p>
            <a:pPr algn="r"/>
            <a:r>
              <a:rPr lang="fa-IR" dirty="0" smtClean="0"/>
              <a:t>یاشند</a:t>
            </a:r>
            <a:r>
              <a:rPr lang="fa-IR" dirty="0"/>
              <a:t>.</a:t>
            </a:r>
            <a:endParaRPr lang="en-US" dirty="0"/>
          </a:p>
          <a:p>
            <a:pPr algn="r"/>
            <a:r>
              <a:rPr lang="fa-IR" dirty="0"/>
              <a:t>جهت این کار درخانه های بهداشت بیکس موجود است. دقت کنید که پس از گذاشتن وسایل در بیکس زمان استریل کردن دریچه های آن باز وبعد از استریل بسته شود</a:t>
            </a:r>
            <a:endParaRPr lang="en-US" dirty="0"/>
          </a:p>
        </p:txBody>
      </p:sp>
    </p:spTree>
    <p:extLst>
      <p:ext uri="{BB962C8B-B14F-4D97-AF65-F5344CB8AC3E}">
        <p14:creationId xmlns:p14="http://schemas.microsoft.com/office/powerpoint/2010/main" val="2021599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38</a:t>
            </a:fld>
            <a:endParaRPr lang="en-US" altLang="en-US"/>
          </a:p>
        </p:txBody>
      </p:sp>
      <p:graphicFrame>
        <p:nvGraphicFramePr>
          <p:cNvPr id="5" name="Table 4"/>
          <p:cNvGraphicFramePr>
            <a:graphicFrameLocks noGrp="1"/>
          </p:cNvGraphicFramePr>
          <p:nvPr>
            <p:extLst>
              <p:ext uri="{D42A27DB-BD31-4B8C-83A1-F6EECF244321}">
                <p14:modId xmlns:p14="http://schemas.microsoft.com/office/powerpoint/2010/main" val="2522628291"/>
              </p:ext>
            </p:extLst>
          </p:nvPr>
        </p:nvGraphicFramePr>
        <p:xfrm>
          <a:off x="1763688" y="1340768"/>
          <a:ext cx="6090660" cy="2719191"/>
        </p:xfrm>
        <a:graphic>
          <a:graphicData uri="http://schemas.openxmlformats.org/drawingml/2006/table">
            <a:tbl>
              <a:tblPr firstRow="1" firstCol="1" bandRow="1">
                <a:tableStyleId>{5C22544A-7EE6-4342-B048-85BDC9FD1C3A}</a:tableStyleId>
              </a:tblPr>
              <a:tblGrid>
                <a:gridCol w="3146088"/>
                <a:gridCol w="2944572"/>
              </a:tblGrid>
              <a:tr h="906397">
                <a:tc>
                  <a:txBody>
                    <a:bodyPr/>
                    <a:lstStyle/>
                    <a:p>
                      <a:pPr algn="ctr">
                        <a:lnSpc>
                          <a:spcPct val="115000"/>
                        </a:lnSpc>
                        <a:spcAft>
                          <a:spcPts val="0"/>
                        </a:spcAft>
                      </a:pPr>
                      <a:r>
                        <a:rPr lang="fa-IR" sz="1200" dirty="0">
                          <a:effectLst/>
                        </a:rPr>
                        <a:t>120دقیقه</a:t>
                      </a:r>
                      <a:endParaRPr lang="en-US" sz="1100" dirty="0">
                        <a:effectLst/>
                      </a:endParaRPr>
                    </a:p>
                    <a:p>
                      <a:pPr algn="ctr">
                        <a:lnSpc>
                          <a:spcPct val="115000"/>
                        </a:lnSpc>
                        <a:spcAft>
                          <a:spcPts val="0"/>
                        </a:spcAft>
                      </a:pPr>
                      <a:r>
                        <a:rPr lang="en-US" sz="1200" dirty="0">
                          <a:effectLst/>
                        </a:rPr>
                        <a:t> </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160درجه</a:t>
                      </a:r>
                      <a:endParaRPr lang="en-US" sz="1100" dirty="0">
                        <a:effectLst/>
                        <a:latin typeface="Calibri"/>
                        <a:ea typeface="Calibri"/>
                        <a:cs typeface="Arial"/>
                      </a:endParaRPr>
                    </a:p>
                  </a:txBody>
                  <a:tcPr marL="68580" marR="68580" marT="0" marB="0"/>
                </a:tc>
              </a:tr>
              <a:tr h="906397">
                <a:tc>
                  <a:txBody>
                    <a:bodyPr/>
                    <a:lstStyle/>
                    <a:p>
                      <a:pPr algn="ctr" rtl="1">
                        <a:lnSpc>
                          <a:spcPct val="115000"/>
                        </a:lnSpc>
                        <a:spcAft>
                          <a:spcPts val="0"/>
                        </a:spcAft>
                      </a:pPr>
                      <a:r>
                        <a:rPr lang="fa-IR" sz="1200" dirty="0">
                          <a:effectLst/>
                        </a:rPr>
                        <a:t>90دقیقه</a:t>
                      </a:r>
                      <a:endParaRPr lang="en-US" sz="1100" dirty="0">
                        <a:effectLst/>
                      </a:endParaRPr>
                    </a:p>
                    <a:p>
                      <a:pPr algn="ctr">
                        <a:lnSpc>
                          <a:spcPct val="115000"/>
                        </a:lnSpc>
                        <a:spcAft>
                          <a:spcPts val="0"/>
                        </a:spcAft>
                      </a:pPr>
                      <a:r>
                        <a:rPr lang="en-US" sz="1200" dirty="0">
                          <a:effectLst/>
                        </a:rPr>
                        <a:t> </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170درجه</a:t>
                      </a:r>
                      <a:endParaRPr lang="en-US" sz="1100" dirty="0">
                        <a:effectLst/>
                        <a:latin typeface="Calibri"/>
                        <a:ea typeface="Calibri"/>
                        <a:cs typeface="Arial"/>
                      </a:endParaRPr>
                    </a:p>
                  </a:txBody>
                  <a:tcPr marL="68580" marR="68580" marT="0" marB="0"/>
                </a:tc>
              </a:tr>
              <a:tr h="906397">
                <a:tc>
                  <a:txBody>
                    <a:bodyPr/>
                    <a:lstStyle/>
                    <a:p>
                      <a:pPr algn="ctr" rtl="1">
                        <a:lnSpc>
                          <a:spcPct val="115000"/>
                        </a:lnSpc>
                        <a:spcAft>
                          <a:spcPts val="0"/>
                        </a:spcAft>
                      </a:pPr>
                      <a:r>
                        <a:rPr lang="fa-IR" sz="1200" dirty="0">
                          <a:effectLst/>
                        </a:rPr>
                        <a:t>60دقیقه</a:t>
                      </a:r>
                      <a:endParaRPr lang="en-US" sz="1100" dirty="0">
                        <a:effectLst/>
                      </a:endParaRPr>
                    </a:p>
                    <a:p>
                      <a:pPr>
                        <a:lnSpc>
                          <a:spcPct val="115000"/>
                        </a:lnSpc>
                        <a:spcAft>
                          <a:spcPts val="0"/>
                        </a:spcAft>
                      </a:pPr>
                      <a:r>
                        <a:rPr lang="en-US" sz="1200" dirty="0">
                          <a:effectLst/>
                        </a:rPr>
                        <a:t> </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0"/>
                        </a:spcAft>
                      </a:pPr>
                      <a:r>
                        <a:rPr lang="fa-IR" sz="1200" dirty="0">
                          <a:effectLst/>
                        </a:rPr>
                        <a:t>180درجه</a:t>
                      </a:r>
                      <a:endParaRPr lang="en-US" sz="1100" dirty="0">
                        <a:effectLst/>
                        <a:latin typeface="Calibri"/>
                        <a:ea typeface="Calibri"/>
                        <a:cs typeface="Arial"/>
                      </a:endParaRPr>
                    </a:p>
                  </a:txBody>
                  <a:tcPr marL="68580" marR="68580" marT="0" marB="0"/>
                </a:tc>
              </a:tr>
            </a:tbl>
          </a:graphicData>
        </a:graphic>
      </p:graphicFrame>
      <p:sp>
        <p:nvSpPr>
          <p:cNvPr id="8" name="Rectangle 7"/>
          <p:cNvSpPr/>
          <p:nvPr/>
        </p:nvSpPr>
        <p:spPr>
          <a:xfrm>
            <a:off x="2123728" y="810306"/>
            <a:ext cx="5514596" cy="369332"/>
          </a:xfrm>
          <a:prstGeom prst="rect">
            <a:avLst/>
          </a:prstGeom>
        </p:spPr>
        <p:txBody>
          <a:bodyPr wrap="square">
            <a:spAutoFit/>
          </a:bodyPr>
          <a:lstStyle/>
          <a:p>
            <a:r>
              <a:rPr lang="fa-IR" b="1" dirty="0"/>
              <a:t>زمان لازم جهت استریل کردن وسایل با فور</a:t>
            </a:r>
            <a:endParaRPr lang="en-US" dirty="0"/>
          </a:p>
        </p:txBody>
      </p:sp>
      <p:sp>
        <p:nvSpPr>
          <p:cNvPr id="9" name="Rectangle 8"/>
          <p:cNvSpPr/>
          <p:nvPr/>
        </p:nvSpPr>
        <p:spPr>
          <a:xfrm>
            <a:off x="971600" y="4437112"/>
            <a:ext cx="7992888" cy="2031325"/>
          </a:xfrm>
          <a:prstGeom prst="rect">
            <a:avLst/>
          </a:prstGeom>
        </p:spPr>
        <p:txBody>
          <a:bodyPr wrap="square">
            <a:spAutoFit/>
          </a:bodyPr>
          <a:lstStyle/>
          <a:p>
            <a:pPr algn="r" rtl="1"/>
            <a:r>
              <a:rPr lang="fa-IR" b="1" dirty="0"/>
              <a:t>2-1-4) نگهداشت دستگاه فور:</a:t>
            </a:r>
            <a:endParaRPr lang="en-US" dirty="0"/>
          </a:p>
          <a:p>
            <a:pPr algn="r"/>
            <a:r>
              <a:rPr lang="fa-IR" dirty="0"/>
              <a:t> </a:t>
            </a:r>
            <a:endParaRPr lang="en-US" dirty="0"/>
          </a:p>
          <a:p>
            <a:pPr algn="r"/>
            <a:r>
              <a:rPr lang="fa-IR" dirty="0"/>
              <a:t>1) فور در یک مکان ثابت قرارداده شود.</a:t>
            </a:r>
            <a:endParaRPr lang="en-US" dirty="0"/>
          </a:p>
          <a:p>
            <a:pPr algn="r"/>
            <a:r>
              <a:rPr lang="fa-IR" dirty="0"/>
              <a:t>2) قبل از قراردادن وسایل داخل فور ،آنها را کاملا خشک کنید.</a:t>
            </a:r>
            <a:endParaRPr lang="en-US" dirty="0"/>
          </a:p>
          <a:p>
            <a:pPr algn="r"/>
            <a:r>
              <a:rPr lang="fa-IR" dirty="0"/>
              <a:t>3) قراردادن مناسب وسایل داخل فور حداکثر تا دو سوم حجم فور</a:t>
            </a:r>
            <a:endParaRPr lang="en-US" dirty="0"/>
          </a:p>
          <a:p>
            <a:pPr algn="r"/>
            <a:r>
              <a:rPr lang="fa-IR" dirty="0"/>
              <a:t>4) از قراردادن وسایل اضافی در داخل فور جدا خودداری شود.</a:t>
            </a:r>
            <a:endParaRPr lang="en-US" dirty="0"/>
          </a:p>
          <a:p>
            <a:pPr algn="r"/>
            <a:r>
              <a:rPr lang="fa-IR" dirty="0"/>
              <a:t>5) مواد پلاستیکی یا پارچه ای را درداخل فور قرا </a:t>
            </a:r>
            <a:r>
              <a:rPr lang="fa-IR" dirty="0" smtClean="0"/>
              <a:t>رندهید</a:t>
            </a:r>
            <a:endParaRPr lang="en-US" dirty="0"/>
          </a:p>
        </p:txBody>
      </p:sp>
    </p:spTree>
    <p:extLst>
      <p:ext uri="{BB962C8B-B14F-4D97-AF65-F5344CB8AC3E}">
        <p14:creationId xmlns:p14="http://schemas.microsoft.com/office/powerpoint/2010/main" val="23851545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39</a:t>
            </a:fld>
            <a:endParaRPr lang="en-US" altLang="en-US"/>
          </a:p>
        </p:txBody>
      </p:sp>
      <p:sp>
        <p:nvSpPr>
          <p:cNvPr id="5" name="Rectangle 4"/>
          <p:cNvSpPr/>
          <p:nvPr/>
        </p:nvSpPr>
        <p:spPr>
          <a:xfrm>
            <a:off x="323528" y="0"/>
            <a:ext cx="8712968" cy="6186309"/>
          </a:xfrm>
          <a:prstGeom prst="rect">
            <a:avLst/>
          </a:prstGeom>
        </p:spPr>
        <p:txBody>
          <a:bodyPr wrap="square">
            <a:spAutoFit/>
          </a:bodyPr>
          <a:lstStyle/>
          <a:p>
            <a:pPr algn="r" rtl="1"/>
            <a:r>
              <a:rPr lang="fa-IR" dirty="0"/>
              <a:t>3-1-4)</a:t>
            </a:r>
            <a:r>
              <a:rPr lang="fa-IR" b="1" dirty="0"/>
              <a:t> نکات ایمنی ومهم در هنگام کار با دستگاه فور</a:t>
            </a:r>
            <a:r>
              <a:rPr lang="fa-IR" dirty="0"/>
              <a:t>:</a:t>
            </a:r>
            <a:endParaRPr lang="en-US" dirty="0"/>
          </a:p>
          <a:p>
            <a:pPr algn="r"/>
            <a:r>
              <a:rPr lang="fa-IR" dirty="0"/>
              <a:t>* استفاده از دستکش مقاوم به حرارت ومحافظ چشم</a:t>
            </a:r>
            <a:endParaRPr lang="en-US" dirty="0"/>
          </a:p>
          <a:p>
            <a:pPr algn="r"/>
            <a:r>
              <a:rPr lang="fa-IR" dirty="0"/>
              <a:t>* از ریختن هر نوع مایعات برروی دستگاه خودداری نمایید. در صورتی که این اتفاق افتاد ، بلافاصله دستگاه را از برق کشیده وبا پارچه نخی مرطوب سینی ها وجداره ها را پاک نمایید.</a:t>
            </a:r>
            <a:endParaRPr lang="en-US" dirty="0"/>
          </a:p>
          <a:p>
            <a:pPr algn="r"/>
            <a:r>
              <a:rPr lang="fa-IR" dirty="0"/>
              <a:t>* هنگامی که دستگاه  روشن است ،از حرکت دادن آن خودداری شود.</a:t>
            </a:r>
            <a:endParaRPr lang="en-US" dirty="0"/>
          </a:p>
          <a:p>
            <a:pPr algn="r"/>
            <a:r>
              <a:rPr lang="fa-IR" dirty="0"/>
              <a:t>* دستگاه را برروی میزهای چوبی یا پلاستیکی قرارندهید ومواد قابل اشتعال را از آن دور نگه دارید.</a:t>
            </a:r>
            <a:endParaRPr lang="en-US" dirty="0"/>
          </a:p>
          <a:p>
            <a:pPr algn="r"/>
            <a:r>
              <a:rPr lang="fa-IR" dirty="0"/>
              <a:t>* حتما توجه داشته باشید که درهنگام کاربا دستگاه درب آن بسته باشد.</a:t>
            </a:r>
            <a:endParaRPr lang="en-US" dirty="0"/>
          </a:p>
          <a:p>
            <a:pPr algn="r"/>
            <a:r>
              <a:rPr lang="fa-IR" dirty="0"/>
              <a:t>* بهتر است پس از ضد عفونی کردن وسایل آزمایشگاهی  مدتی صبر نمایید تا دمای وسایل کاهش یابد .در صورتی که می خواهید  وسایلی که هنوز داغ هستند را از آن خارج نمایید،حتما از دستکش محافظ استفاده نماییدوهنگام انتقال وسایل آن ها را در یک سینی گذاشته وجابجا نمایید.</a:t>
            </a:r>
            <a:endParaRPr lang="en-US" dirty="0"/>
          </a:p>
          <a:p>
            <a:pPr algn="r"/>
            <a:r>
              <a:rPr lang="fa-IR" b="1" dirty="0"/>
              <a:t>تذکر</a:t>
            </a:r>
            <a:r>
              <a:rPr lang="fa-IR" dirty="0"/>
              <a:t>:در صورت وجود وسایل شیشه ای در درون فور نباید قبل از سرد شدن فور ،درب آن را باز کنیم زیرا ورود ناگهانی هوای سرد موجب ترک برداشتن وسایل شیشه ای می شود.</a:t>
            </a:r>
            <a:endParaRPr lang="en-US" dirty="0"/>
          </a:p>
          <a:p>
            <a:pPr algn="r"/>
            <a:r>
              <a:rPr lang="fa-IR" dirty="0"/>
              <a:t>* به دلیل اینکه استریل در این روش به صورت اعمال گرمای زیاد به ابزار است ،نیازی به بازکردن ابزار مثل قیچی نیست وابزارهای بسته بندی شده در ظروف درب دار هم نیاز به باز کردن درب ندارند.</a:t>
            </a:r>
            <a:endParaRPr lang="en-US" dirty="0"/>
          </a:p>
          <a:p>
            <a:pPr algn="r"/>
            <a:r>
              <a:rPr lang="fa-IR" dirty="0"/>
              <a:t>* ابزارهای تیز وبرنده ونیز سوزن ها به دلیل گرمای زیاد ،کند می شوندواین ابزارها نباید در دمای بسیار بالا استریل شوند.</a:t>
            </a:r>
            <a:endParaRPr lang="en-US" dirty="0"/>
          </a:p>
          <a:p>
            <a:pPr algn="r"/>
            <a:r>
              <a:rPr lang="fa-IR" dirty="0"/>
              <a:t>* در پایان کار با فور ،تا درجه حرارت  به زیر 50درجه سانتی گراد نرسیده  نباید در دستگاه را باز کنیم،زیرا به علت اختلاف دما ،آلودگی هوای بیرون به وسایل داخل دستگاه سرایت می کند</a:t>
            </a:r>
            <a:endParaRPr lang="en-US" dirty="0"/>
          </a:p>
        </p:txBody>
      </p:sp>
    </p:spTree>
    <p:extLst>
      <p:ext uri="{BB962C8B-B14F-4D97-AF65-F5344CB8AC3E}">
        <p14:creationId xmlns:p14="http://schemas.microsoft.com/office/powerpoint/2010/main" val="1285801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4CDC51E-C9BF-434B-97FD-8236602263E3}" type="slidenum">
              <a:rPr lang="en-US" altLang="en-US" smtClean="0"/>
              <a:pPr/>
              <a:t>4</a:t>
            </a:fld>
            <a:endParaRPr lang="en-US" altLang="en-US"/>
          </a:p>
        </p:txBody>
      </p:sp>
      <p:sp>
        <p:nvSpPr>
          <p:cNvPr id="2" name="Rectangle 1"/>
          <p:cNvSpPr/>
          <p:nvPr/>
        </p:nvSpPr>
        <p:spPr>
          <a:xfrm>
            <a:off x="395536" y="116632"/>
            <a:ext cx="8424936" cy="5909310"/>
          </a:xfrm>
          <a:prstGeom prst="rect">
            <a:avLst/>
          </a:prstGeom>
        </p:spPr>
        <p:txBody>
          <a:bodyPr wrap="square">
            <a:spAutoFit/>
          </a:bodyPr>
          <a:lstStyle/>
          <a:p>
            <a:pPr algn="r" rtl="1"/>
            <a:r>
              <a:rPr lang="fa-IR" b="1" dirty="0" smtClean="0"/>
              <a:t>1) مفاهیم </a:t>
            </a:r>
            <a:r>
              <a:rPr lang="fa-IR" b="1" dirty="0"/>
              <a:t>پایه وتعاریف</a:t>
            </a:r>
            <a:endParaRPr lang="en-US" dirty="0"/>
          </a:p>
          <a:p>
            <a:pPr algn="r"/>
            <a:r>
              <a:rPr lang="fa-IR" b="1" dirty="0"/>
              <a:t>میکروارگانیسم</a:t>
            </a:r>
            <a:r>
              <a:rPr lang="fa-IR" dirty="0"/>
              <a:t>:</a:t>
            </a:r>
            <a:endParaRPr lang="en-US" dirty="0"/>
          </a:p>
          <a:p>
            <a:pPr algn="r"/>
            <a:r>
              <a:rPr lang="fa-IR" dirty="0"/>
              <a:t>موجودات زنده ای هستند در مقیاس های بسیار کوچک که با چشم غیر مسلح دیده نمی شوند.باکتری ها </a:t>
            </a:r>
            <a:r>
              <a:rPr lang="fa-IR" dirty="0" smtClean="0"/>
              <a:t>وویروسهاوموجودات </a:t>
            </a:r>
            <a:r>
              <a:rPr lang="fa-IR" dirty="0"/>
              <a:t>تک سلولی از جمله میکروارگانیسم ها هستند.</a:t>
            </a:r>
            <a:endParaRPr lang="en-US" dirty="0"/>
          </a:p>
          <a:p>
            <a:pPr algn="r"/>
            <a:r>
              <a:rPr lang="fa-IR" b="1" dirty="0"/>
              <a:t>نظافت یا پاک سازی</a:t>
            </a:r>
            <a:r>
              <a:rPr lang="fa-IR" dirty="0"/>
              <a:t>:</a:t>
            </a:r>
            <a:endParaRPr lang="en-US" dirty="0"/>
          </a:p>
          <a:p>
            <a:pPr algn="r"/>
            <a:r>
              <a:rPr lang="fa-IR" dirty="0"/>
              <a:t>فرایندی که باعث حذف آلودگی ها ی عمده نظیر گرد و غبار ،ترکیبات آلی وتعداد زیادی از میکرو ارگانیسم ها می شوندانجام نظافت قبل از روش های ضد عفونی </a:t>
            </a:r>
            <a:r>
              <a:rPr lang="fa-IR" dirty="0" smtClean="0"/>
              <a:t>واستریلیزاسیون </a:t>
            </a:r>
            <a:r>
              <a:rPr lang="fa-IR" dirty="0"/>
              <a:t>بسیار ضروری می باشد.</a:t>
            </a:r>
            <a:endParaRPr lang="en-US" dirty="0"/>
          </a:p>
          <a:p>
            <a:pPr algn="r"/>
            <a:r>
              <a:rPr lang="fa-IR" b="1" dirty="0"/>
              <a:t>ضد عفونی</a:t>
            </a:r>
            <a:r>
              <a:rPr lang="fa-IR" dirty="0"/>
              <a:t>:</a:t>
            </a:r>
            <a:endParaRPr lang="en-US" dirty="0"/>
          </a:p>
          <a:p>
            <a:pPr algn="r"/>
            <a:r>
              <a:rPr lang="fa-IR" dirty="0"/>
              <a:t>فرایندی که به وسیله آن همه میکروارگانیسم های بیماری زا ی یک جسم،از بین رفته یا غیر فعال می شوند ولی الزاما همه اسپورهای (قارچ های ) باکتری های مقاوم از بین نمی روند. در حقیقت در فرایند ضد عفونی کردن هرچند از بارمیکروبی سطوح کاسته می شود ولی فرایند استریلیزاسیون اتفاق نمی افتد.</a:t>
            </a:r>
            <a:endParaRPr lang="en-US" dirty="0"/>
          </a:p>
          <a:p>
            <a:pPr algn="r"/>
            <a:r>
              <a:rPr lang="fa-IR" b="1" dirty="0"/>
              <a:t>گند زدایی</a:t>
            </a:r>
            <a:r>
              <a:rPr lang="fa-IR" dirty="0"/>
              <a:t>:</a:t>
            </a:r>
            <a:endParaRPr lang="en-US" dirty="0"/>
          </a:p>
          <a:p>
            <a:pPr algn="r"/>
            <a:r>
              <a:rPr lang="fa-IR" dirty="0"/>
              <a:t>فرایند ی که باعث کاهش واز بین بردن تعدادزیادی از میکروارگانیسم ها برروی بافت بی جان می شود.</a:t>
            </a:r>
            <a:endParaRPr lang="en-US" dirty="0"/>
          </a:p>
          <a:p>
            <a:pPr algn="r"/>
            <a:r>
              <a:rPr lang="fa-IR" b="1" dirty="0"/>
              <a:t>استریلیزاسیون:</a:t>
            </a:r>
            <a:endParaRPr lang="en-US" dirty="0"/>
          </a:p>
          <a:p>
            <a:pPr algn="r"/>
            <a:r>
              <a:rPr lang="fa-IR" dirty="0"/>
              <a:t>فرایندی که باعث از بین بردن وانهدام تمام اشکال حیات می شود.این کار باید به طور مطلق انجام پذیردوامری نسبی نیست یعنی وسیله ای یا کاملا استریل است یا اصلا استریل نیست .بنابراین نمی توان گفت وسیله  ای تقریبا استریل است</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40</a:t>
            </a:fld>
            <a:endParaRPr lang="en-US" altLang="en-US"/>
          </a:p>
        </p:txBody>
      </p:sp>
      <p:sp>
        <p:nvSpPr>
          <p:cNvPr id="5" name="Rectangle 4"/>
          <p:cNvSpPr/>
          <p:nvPr/>
        </p:nvSpPr>
        <p:spPr>
          <a:xfrm>
            <a:off x="323528" y="335846"/>
            <a:ext cx="8712968" cy="5355312"/>
          </a:xfrm>
          <a:prstGeom prst="rect">
            <a:avLst/>
          </a:prstGeom>
        </p:spPr>
        <p:txBody>
          <a:bodyPr wrap="square">
            <a:spAutoFit/>
          </a:bodyPr>
          <a:lstStyle/>
          <a:p>
            <a:pPr algn="r"/>
            <a:endParaRPr lang="fa-IR" b="1" dirty="0" smtClean="0"/>
          </a:p>
          <a:p>
            <a:pPr algn="r"/>
            <a:r>
              <a:rPr lang="fa-IR" b="1" dirty="0" smtClean="0"/>
              <a:t>نکته </a:t>
            </a:r>
            <a:r>
              <a:rPr lang="fa-IR" b="1" dirty="0"/>
              <a:t>مهم در استفاده از دستگاه فور</a:t>
            </a:r>
            <a:r>
              <a:rPr lang="fa-IR" dirty="0"/>
              <a:t>:</a:t>
            </a:r>
            <a:endParaRPr lang="en-US" dirty="0"/>
          </a:p>
          <a:p>
            <a:pPr algn="r"/>
            <a:endParaRPr lang="fa-IR" dirty="0" smtClean="0"/>
          </a:p>
          <a:p>
            <a:pPr algn="r"/>
            <a:r>
              <a:rPr lang="fa-IR" dirty="0" smtClean="0"/>
              <a:t>* </a:t>
            </a:r>
            <a:r>
              <a:rPr lang="fa-IR" dirty="0"/>
              <a:t>دستگاه را نباید خیلی پر کرد( بین پک ها ودیواره های باید حداقل 5/7 سانتی متر فاصله وجود داشته باشد.) پر کردن بیش از حد فور بر جریان گرما تاثیر گذاشته وزمان لازم برای استریل شدن را افزایش می دهد.</a:t>
            </a:r>
            <a:endParaRPr lang="en-US" dirty="0"/>
          </a:p>
          <a:p>
            <a:pPr algn="r"/>
            <a:endParaRPr lang="fa-IR" dirty="0" smtClean="0"/>
          </a:p>
          <a:p>
            <a:pPr algn="r"/>
            <a:r>
              <a:rPr lang="fa-IR" dirty="0" smtClean="0"/>
              <a:t>* </a:t>
            </a:r>
            <a:r>
              <a:rPr lang="fa-IR" dirty="0"/>
              <a:t>از قراردادن ست ها در کف دستگاه جدا خودداری کنید واز طبقات موجود استفاده نمایید.</a:t>
            </a:r>
            <a:endParaRPr lang="en-US" dirty="0"/>
          </a:p>
          <a:p>
            <a:pPr algn="r"/>
            <a:endParaRPr lang="fa-IR" dirty="0" smtClean="0"/>
          </a:p>
          <a:p>
            <a:pPr algn="r"/>
            <a:r>
              <a:rPr lang="fa-IR" dirty="0" smtClean="0"/>
              <a:t>تذکر:فور </a:t>
            </a:r>
            <a:r>
              <a:rPr lang="fa-IR" dirty="0"/>
              <a:t>باید دارای دماسنج ویک شیر مخصوص تنظیم حرارت باشدتا بتوان از حرارت مطلوب اطمینان حاصل کرد.</a:t>
            </a:r>
            <a:endParaRPr lang="en-US" dirty="0"/>
          </a:p>
          <a:p>
            <a:pPr algn="r"/>
            <a:r>
              <a:rPr lang="fa-IR" dirty="0"/>
              <a:t>تا زمانی که درجه حرارت فور به درجه حرارت مطلوب نرسیده ،زمان را اندازه گیری نکنید.اگر فراموش کردید زمان بگیریدبه شکل فرضی زمان را محاسبه کنید.</a:t>
            </a:r>
            <a:endParaRPr lang="en-US" dirty="0"/>
          </a:p>
          <a:p>
            <a:pPr algn="r"/>
            <a:endParaRPr lang="fa-IR" dirty="0" smtClean="0"/>
          </a:p>
          <a:p>
            <a:pPr algn="r"/>
            <a:r>
              <a:rPr lang="fa-IR" dirty="0" smtClean="0"/>
              <a:t>* </a:t>
            </a:r>
            <a:r>
              <a:rPr lang="fa-IR" dirty="0"/>
              <a:t>تایمر دستگاه را فقط در جهت عقربه های ساعت بچرخانید واز چرخاندنآن در جهت عکس  خودداری تمایید.و</a:t>
            </a:r>
            <a:endParaRPr lang="en-US" dirty="0"/>
          </a:p>
          <a:p>
            <a:pPr algn="r"/>
            <a:endParaRPr lang="fa-IR" dirty="0" smtClean="0"/>
          </a:p>
          <a:p>
            <a:pPr algn="r"/>
            <a:r>
              <a:rPr lang="fa-IR" dirty="0" smtClean="0"/>
              <a:t>* </a:t>
            </a:r>
            <a:r>
              <a:rPr lang="fa-IR" dirty="0"/>
              <a:t>سعی کنید جهت اتصال هر وسیله برقی از جمله فور به برق ،از پریز هایی استفاده کنید که سیم اتصال به زمین(ارت)داشته باشد</a:t>
            </a:r>
            <a:endParaRPr lang="en-US" dirty="0"/>
          </a:p>
        </p:txBody>
      </p:sp>
    </p:spTree>
    <p:extLst>
      <p:ext uri="{BB962C8B-B14F-4D97-AF65-F5344CB8AC3E}">
        <p14:creationId xmlns:p14="http://schemas.microsoft.com/office/powerpoint/2010/main" val="1107753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41</a:t>
            </a:fld>
            <a:endParaRPr lang="en-US" altLang="en-US"/>
          </a:p>
        </p:txBody>
      </p:sp>
      <p:sp>
        <p:nvSpPr>
          <p:cNvPr id="5" name="Rectangle 4"/>
          <p:cNvSpPr/>
          <p:nvPr/>
        </p:nvSpPr>
        <p:spPr>
          <a:xfrm>
            <a:off x="179512" y="612845"/>
            <a:ext cx="8784976" cy="4524315"/>
          </a:xfrm>
          <a:prstGeom prst="rect">
            <a:avLst/>
          </a:prstGeom>
        </p:spPr>
        <p:txBody>
          <a:bodyPr wrap="square">
            <a:spAutoFit/>
          </a:bodyPr>
          <a:lstStyle/>
          <a:p>
            <a:pPr algn="r" rtl="1"/>
            <a:r>
              <a:rPr lang="fa-IR" dirty="0"/>
              <a:t>* حتی الامکان در هنگام استفاده از فور وبا توجه به برنامه استریلیزاسیونی که مد نظر دارید از زمان سنج دستگاه استفاده </a:t>
            </a:r>
            <a:r>
              <a:rPr lang="fa-IR" dirty="0" smtClean="0"/>
              <a:t>کنید.این </a:t>
            </a:r>
            <a:r>
              <a:rPr lang="fa-IR" dirty="0"/>
              <a:t>کار باعث می شود تااز روشن ماندن بیهوده دستگاه وسوختن زود هنگام المنت آن جلوگیری شود.</a:t>
            </a:r>
            <a:endParaRPr lang="en-US" dirty="0"/>
          </a:p>
          <a:p>
            <a:pPr algn="r"/>
            <a:endParaRPr lang="fa-IR" dirty="0" smtClean="0"/>
          </a:p>
          <a:p>
            <a:pPr algn="r"/>
            <a:endParaRPr lang="fa-IR" dirty="0" smtClean="0"/>
          </a:p>
          <a:p>
            <a:pPr algn="r"/>
            <a:r>
              <a:rPr lang="fa-IR" dirty="0" smtClean="0"/>
              <a:t>* </a:t>
            </a:r>
            <a:r>
              <a:rPr lang="fa-IR" dirty="0"/>
              <a:t>در هنگام قطع برق ،هرگز فور را به پریز هایی که از سیستم برق اضطراری استفاده می کنند، وصل نکنید این کار باعث افتادن بار اضافی برروی سیستم وخرابی آن می شود.</a:t>
            </a:r>
            <a:endParaRPr lang="en-US" dirty="0"/>
          </a:p>
          <a:p>
            <a:pPr algn="r"/>
            <a:endParaRPr lang="fa-IR" dirty="0" smtClean="0"/>
          </a:p>
          <a:p>
            <a:pPr algn="r"/>
            <a:endParaRPr lang="fa-IR" dirty="0" smtClean="0"/>
          </a:p>
          <a:p>
            <a:pPr algn="r"/>
            <a:r>
              <a:rPr lang="fa-IR" dirty="0" smtClean="0"/>
              <a:t>* </a:t>
            </a:r>
            <a:r>
              <a:rPr lang="fa-IR" dirty="0"/>
              <a:t>برای جلوگیری از سوختگی های احتمالی ،در هنگام باز کردن درب فور هیچ گاه صورت ودیگر اعضای حساس بدن خود را به درب آن نزدیک نکنید.</a:t>
            </a:r>
            <a:endParaRPr lang="en-US" dirty="0"/>
          </a:p>
          <a:p>
            <a:pPr algn="r"/>
            <a:endParaRPr lang="fa-IR" b="1" dirty="0" smtClean="0"/>
          </a:p>
          <a:p>
            <a:pPr algn="r"/>
            <a:endParaRPr lang="fa-IR" b="1" dirty="0" smtClean="0"/>
          </a:p>
          <a:p>
            <a:pPr algn="r"/>
            <a:r>
              <a:rPr lang="fa-IR" b="1" dirty="0"/>
              <a:t>ت</a:t>
            </a:r>
            <a:r>
              <a:rPr lang="fa-IR" b="1" dirty="0" smtClean="0"/>
              <a:t>ذکر</a:t>
            </a:r>
            <a:r>
              <a:rPr lang="fa-IR" dirty="0"/>
              <a:t>: دمای بیشتر از حد معمول باعث خرابی روکش نیکلی واستیلی ابزار فلزی شده وزنگ زدگی وتغییر رنگ این ابزار را در پی خواهد داشت. همچنین دمای کمتر </a:t>
            </a:r>
            <a:r>
              <a:rPr lang="fa-IR" dirty="0" smtClean="0"/>
              <a:t>برای </a:t>
            </a:r>
            <a:r>
              <a:rPr lang="fa-IR" dirty="0"/>
              <a:t>از بین بردن میکروب ها وویروس هایی که در دمایهای بالا فعالیت دارند، کافی نخواهدبود</a:t>
            </a:r>
            <a:endParaRPr lang="en-US" dirty="0"/>
          </a:p>
        </p:txBody>
      </p:sp>
    </p:spTree>
    <p:extLst>
      <p:ext uri="{BB962C8B-B14F-4D97-AF65-F5344CB8AC3E}">
        <p14:creationId xmlns:p14="http://schemas.microsoft.com/office/powerpoint/2010/main" val="1660017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42</a:t>
            </a:fld>
            <a:endParaRPr lang="en-US" altLang="en-US"/>
          </a:p>
        </p:txBody>
      </p:sp>
      <p:sp>
        <p:nvSpPr>
          <p:cNvPr id="5" name="Rectangle 4"/>
          <p:cNvSpPr/>
          <p:nvPr/>
        </p:nvSpPr>
        <p:spPr>
          <a:xfrm>
            <a:off x="-53280" y="332656"/>
            <a:ext cx="8712968" cy="5355312"/>
          </a:xfrm>
          <a:prstGeom prst="rect">
            <a:avLst/>
          </a:prstGeom>
        </p:spPr>
        <p:txBody>
          <a:bodyPr wrap="square">
            <a:spAutoFit/>
          </a:bodyPr>
          <a:lstStyle/>
          <a:p>
            <a:pPr algn="r" rtl="1"/>
            <a:r>
              <a:rPr lang="fa-IR" b="1" dirty="0"/>
              <a:t>2-4) روش بخار آب (گرمای مرطوب</a:t>
            </a:r>
            <a:r>
              <a:rPr lang="fa-IR" b="1" dirty="0" smtClean="0"/>
              <a:t>)</a:t>
            </a:r>
          </a:p>
          <a:p>
            <a:pPr algn="r" rtl="1"/>
            <a:endParaRPr lang="en-US" dirty="0"/>
          </a:p>
          <a:p>
            <a:pPr algn="r"/>
            <a:r>
              <a:rPr lang="fa-IR" dirty="0"/>
              <a:t>تمامی میکروب ها در اثر حرارت مرطوب  از بین می روند وسرعت مرگ آنها بستگی به درجه حرارت وزمان آن دارد.به این صورت که هرچه حرارت بیشتر باشد،زمان از بین رفتن عوامل </a:t>
            </a:r>
            <a:endParaRPr lang="fa-IR" dirty="0" smtClean="0"/>
          </a:p>
          <a:p>
            <a:pPr algn="r"/>
            <a:r>
              <a:rPr lang="fa-IR" dirty="0" smtClean="0"/>
              <a:t>بیماری </a:t>
            </a:r>
            <a:r>
              <a:rPr lang="fa-IR" dirty="0"/>
              <a:t>زا کوتاه تر است.</a:t>
            </a:r>
            <a:endParaRPr lang="en-US" dirty="0"/>
          </a:p>
          <a:p>
            <a:pPr algn="r"/>
            <a:endParaRPr lang="fa-IR" dirty="0" smtClean="0"/>
          </a:p>
          <a:p>
            <a:pPr algn="r"/>
            <a:r>
              <a:rPr lang="fa-IR" dirty="0" smtClean="0"/>
              <a:t>حرارت </a:t>
            </a:r>
            <a:r>
              <a:rPr lang="fa-IR" dirty="0"/>
              <a:t>مرطوب شامل موارد زیر است:</a:t>
            </a:r>
            <a:endParaRPr lang="en-US" dirty="0"/>
          </a:p>
          <a:p>
            <a:pPr algn="r"/>
            <a:endParaRPr lang="fa-IR" dirty="0" smtClean="0"/>
          </a:p>
          <a:p>
            <a:pPr algn="r"/>
            <a:r>
              <a:rPr lang="fa-IR" dirty="0" smtClean="0"/>
              <a:t>* </a:t>
            </a:r>
            <a:r>
              <a:rPr lang="fa-IR" dirty="0"/>
              <a:t>جوشاندن: عمل جوشاندن ،کلیه میکروب ها را در دمای بالا از بین می برد.از این روش برای گند زدایی لباس ولوازمی که با خلط ومدفوع بیمار الوده شده ودسترسی به گند زداها ی شیمیایی نیست ،استفاده می شود.</a:t>
            </a:r>
            <a:endParaRPr lang="en-US" dirty="0"/>
          </a:p>
          <a:p>
            <a:pPr algn="r"/>
            <a:endParaRPr lang="fa-IR" dirty="0" smtClean="0"/>
          </a:p>
          <a:p>
            <a:pPr algn="r"/>
            <a:r>
              <a:rPr lang="fa-IR" dirty="0" smtClean="0"/>
              <a:t>* </a:t>
            </a:r>
            <a:r>
              <a:rPr lang="fa-IR" dirty="0"/>
              <a:t>پاستوریزه کردن:برای از بین بردن عوامل بیماری زا در شیر یا مواد غذایی به کار می رود ودر این روش ماده غذایی را حرارت می دهند وبلافاصله آنرا سرد می کنند.</a:t>
            </a:r>
            <a:endParaRPr lang="en-US" dirty="0"/>
          </a:p>
          <a:p>
            <a:pPr algn="r"/>
            <a:endParaRPr lang="fa-IR" dirty="0" smtClean="0"/>
          </a:p>
          <a:p>
            <a:pPr algn="r"/>
            <a:r>
              <a:rPr lang="fa-IR" dirty="0" smtClean="0"/>
              <a:t>* </a:t>
            </a:r>
            <a:r>
              <a:rPr lang="fa-IR" dirty="0"/>
              <a:t>استفاده از بخار آب: این روش با استفاده از اتوکلاو صورت می گیرد که در آن به وسیله بخار آب تحت فشار ،مواد مختلف استریل می شوند.</a:t>
            </a:r>
            <a:endParaRPr lang="en-US" dirty="0"/>
          </a:p>
          <a:p>
            <a:pPr algn="r"/>
            <a:r>
              <a:rPr lang="fa-IR" dirty="0"/>
              <a:t>روش استفاده از بخار از قدیمی ترین ومتداولترین  روش های استریلیزاسیون وسایل پزشکی می باشد چراکه نسبت به سایر روش ها ایمن تر ،سریعتر وارزان تر می باشد</a:t>
            </a:r>
            <a:endParaRPr lang="en-US" dirty="0"/>
          </a:p>
        </p:txBody>
      </p:sp>
    </p:spTree>
    <p:extLst>
      <p:ext uri="{BB962C8B-B14F-4D97-AF65-F5344CB8AC3E}">
        <p14:creationId xmlns:p14="http://schemas.microsoft.com/office/powerpoint/2010/main" val="5912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43</a:t>
            </a:fld>
            <a:endParaRPr lang="en-US" altLang="en-US"/>
          </a:p>
        </p:txBody>
      </p:sp>
      <p:sp>
        <p:nvSpPr>
          <p:cNvPr id="5" name="Rectangle 4"/>
          <p:cNvSpPr/>
          <p:nvPr/>
        </p:nvSpPr>
        <p:spPr>
          <a:xfrm>
            <a:off x="251520" y="116632"/>
            <a:ext cx="8784976" cy="5909310"/>
          </a:xfrm>
          <a:prstGeom prst="rect">
            <a:avLst/>
          </a:prstGeom>
        </p:spPr>
        <p:txBody>
          <a:bodyPr wrap="square">
            <a:spAutoFit/>
          </a:bodyPr>
          <a:lstStyle/>
          <a:p>
            <a:pPr algn="r" rtl="1"/>
            <a:r>
              <a:rPr lang="fa-IR" b="1" dirty="0"/>
              <a:t>1-2-4) دستگاه اتوکلاو</a:t>
            </a:r>
            <a:r>
              <a:rPr lang="fa-IR" b="1" dirty="0" smtClean="0"/>
              <a:t>:</a:t>
            </a:r>
          </a:p>
          <a:p>
            <a:pPr algn="r" rtl="1"/>
            <a:endParaRPr lang="en-US" dirty="0"/>
          </a:p>
          <a:p>
            <a:pPr algn="r"/>
            <a:r>
              <a:rPr lang="fa-IR" dirty="0"/>
              <a:t>در این دستگاه ،بایستی هوا با بخار جابجا شود. این جابجایی یا با نیروی ثقل صورت می گیرد ویا با مکش پمپ. اگر هوای داخل دستگاه کاملا تخلیه نشود،به علت اختلاف وزن مخصوص هوا وبخار درجه حرارت به حد مطلوب نخواهد رسید .این دستگاه دارای یک مخزن فولادی ضد زنگ،ضد اسید وباز وضد مغناطیس،درب فولادی با واشر نسوز ،قفل ایمنی، شیر های آب وبخار،صافی های هواوبخار،سوپاپ اطمینان،فشار سنج ،حرارت سنج،زمان سنج وسیستم </a:t>
            </a:r>
            <a:endParaRPr lang="fa-IR" dirty="0" smtClean="0"/>
          </a:p>
          <a:p>
            <a:pPr algn="r"/>
            <a:r>
              <a:rPr lang="fa-IR" dirty="0" smtClean="0"/>
              <a:t>ارت </a:t>
            </a:r>
            <a:r>
              <a:rPr lang="fa-IR" dirty="0"/>
              <a:t>می باشد وحجمش از 5لیتر تا بیش از 1000 لیت متفاوت است</a:t>
            </a:r>
            <a:r>
              <a:rPr lang="fa-IR" dirty="0" smtClean="0"/>
              <a:t>.</a:t>
            </a:r>
          </a:p>
          <a:p>
            <a:pPr algn="r"/>
            <a:endParaRPr lang="en-US" dirty="0"/>
          </a:p>
          <a:p>
            <a:pPr algn="r"/>
            <a:r>
              <a:rPr lang="fa-IR" dirty="0"/>
              <a:t>بخار همراه با فشار قوی ترین عامل در نابودی میکروارگانیسم ها  بوده واساس کار دستگاه های اتوکلاو را تشکیل می دهد.هرچه فشار استفاده شده در این دستگاهها بیشتر باشد،مدت زمان ودرجه حرارت لازم برای استریل کردن کمتر خواهد </a:t>
            </a:r>
            <a:r>
              <a:rPr lang="fa-IR" dirty="0" smtClean="0"/>
              <a:t>بود.</a:t>
            </a:r>
          </a:p>
          <a:p>
            <a:pPr algn="r"/>
            <a:r>
              <a:rPr lang="fa-IR" dirty="0" smtClean="0"/>
              <a:t>اکثر </a:t>
            </a:r>
            <a:r>
              <a:rPr lang="fa-IR" dirty="0"/>
              <a:t>وسایل فلزی وپارچه های را با این روش می توان کاملا سترون کرد به نظر می رسد برای استریلیزاسیون  اتوکلاو استفاده از حرارت 134درجه وزمان 45 دقیقه با فشار 30-20 پوند ویا 121 درجه به مدت 90دقیقه (براساس درجه بندی دستگاه) مطلوب می باشد</a:t>
            </a:r>
            <a:r>
              <a:rPr lang="fa-IR" dirty="0" smtClean="0"/>
              <a:t>.</a:t>
            </a:r>
          </a:p>
          <a:p>
            <a:pPr algn="r"/>
            <a:endParaRPr lang="fa-IR" dirty="0"/>
          </a:p>
          <a:p>
            <a:pPr algn="r"/>
            <a:endParaRPr lang="fa-IR" dirty="0" smtClean="0"/>
          </a:p>
          <a:p>
            <a:pPr algn="r"/>
            <a:r>
              <a:rPr lang="fa-IR" dirty="0" smtClean="0"/>
              <a:t>از </a:t>
            </a:r>
            <a:r>
              <a:rPr lang="fa-IR" dirty="0"/>
              <a:t>امتیازات اتوکلاو سرعت عمل ،قابلیت نفوذ زیاد ودرجه رطوبت بالا می باشد،که تمام اینها موجب انعقاد پروتئین میکروبها می شود. توجه داشته باشیم که این فشار نیست که میکروب ها را می کشد ، بلکه حرارت بالا این کار را می کند(تغییر فشار فقط در بالا بردن درجه حرارت متجاوز از 100درجه سانتیگراد موثر می باشد)</a:t>
            </a:r>
            <a:endParaRPr lang="en-US" dirty="0"/>
          </a:p>
        </p:txBody>
      </p:sp>
    </p:spTree>
    <p:extLst>
      <p:ext uri="{BB962C8B-B14F-4D97-AF65-F5344CB8AC3E}">
        <p14:creationId xmlns:p14="http://schemas.microsoft.com/office/powerpoint/2010/main" val="33246768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44</a:t>
            </a:fld>
            <a:endParaRPr lang="en-US" altLang="en-US"/>
          </a:p>
        </p:txBody>
      </p:sp>
      <p:pic>
        <p:nvPicPr>
          <p:cNvPr id="17410" name="Picture 2" descr="C:\Users\a.farahani\Desktop\تصاویر استریل\Autocla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8856984"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3476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45</a:t>
            </a:fld>
            <a:endParaRPr lang="en-US" altLang="en-US"/>
          </a:p>
        </p:txBody>
      </p:sp>
      <p:sp>
        <p:nvSpPr>
          <p:cNvPr id="5" name="Rectangle 4"/>
          <p:cNvSpPr/>
          <p:nvPr/>
        </p:nvSpPr>
        <p:spPr>
          <a:xfrm>
            <a:off x="251520" y="0"/>
            <a:ext cx="8784976" cy="6740307"/>
          </a:xfrm>
          <a:prstGeom prst="rect">
            <a:avLst/>
          </a:prstGeom>
        </p:spPr>
        <p:txBody>
          <a:bodyPr wrap="square">
            <a:spAutoFit/>
          </a:bodyPr>
          <a:lstStyle/>
          <a:p>
            <a:pPr algn="r" rtl="1"/>
            <a:r>
              <a:rPr lang="fa-IR" b="1" dirty="0"/>
              <a:t>2-2-4) شرایط استریلیزاسیون </a:t>
            </a:r>
            <a:r>
              <a:rPr lang="fa-IR" b="1" dirty="0" smtClean="0"/>
              <a:t>دراتوکلاو</a:t>
            </a:r>
          </a:p>
          <a:p>
            <a:pPr algn="r" rtl="1"/>
            <a:endParaRPr lang="en-US" dirty="0"/>
          </a:p>
          <a:p>
            <a:pPr algn="r"/>
            <a:r>
              <a:rPr lang="fa-IR" dirty="0"/>
              <a:t>* تمام پارچه هایی که برای پیچیدن پک به کار می رود ،باید دو لایه وبدون پارگی وسوراخ باشد. واطراف پارچه ها باید دوخته شده وسالم باشد.</a:t>
            </a:r>
            <a:endParaRPr lang="en-US" dirty="0"/>
          </a:p>
          <a:p>
            <a:pPr algn="r"/>
            <a:endParaRPr lang="fa-IR" dirty="0" smtClean="0"/>
          </a:p>
          <a:p>
            <a:pPr algn="r"/>
            <a:r>
              <a:rPr lang="fa-IR" dirty="0" smtClean="0"/>
              <a:t>* </a:t>
            </a:r>
            <a:r>
              <a:rPr lang="fa-IR" dirty="0"/>
              <a:t>اندیکاتورها (تست های) کلاس 6 اتوکلاو طبق استاندارد داخل بسته ها گذاشته شود.</a:t>
            </a:r>
            <a:endParaRPr lang="en-US" dirty="0"/>
          </a:p>
          <a:p>
            <a:pPr algn="r"/>
            <a:r>
              <a:rPr lang="fa-IR" dirty="0"/>
              <a:t>عکس اندیکاتور</a:t>
            </a:r>
            <a:endParaRPr lang="en-US" dirty="0"/>
          </a:p>
          <a:p>
            <a:pPr algn="r"/>
            <a:r>
              <a:rPr lang="fa-IR" dirty="0"/>
              <a:t>* بسته ها نباید بیش از 6 کیلو گرم باشد وهمچنین اندازه عرض پک </a:t>
            </a:r>
            <a:r>
              <a:rPr lang="fa-IR" dirty="0" smtClean="0"/>
              <a:t>ها کمتر از </a:t>
            </a:r>
            <a:r>
              <a:rPr lang="fa-IR" dirty="0"/>
              <a:t>45 سانتی متر </a:t>
            </a:r>
            <a:r>
              <a:rPr lang="fa-IR" dirty="0" smtClean="0"/>
              <a:t>باشد</a:t>
            </a:r>
            <a:r>
              <a:rPr lang="fa-IR" dirty="0"/>
              <a:t>.</a:t>
            </a:r>
            <a:endParaRPr lang="en-US" dirty="0"/>
          </a:p>
          <a:p>
            <a:pPr algn="r"/>
            <a:r>
              <a:rPr lang="fa-IR" dirty="0"/>
              <a:t>* ست پانسمان قبل از استریل کردن با اتوکلاو باید تاریخ داشته باشد.</a:t>
            </a:r>
            <a:endParaRPr lang="en-US" dirty="0"/>
          </a:p>
          <a:p>
            <a:pPr algn="r"/>
            <a:r>
              <a:rPr lang="fa-IR" dirty="0"/>
              <a:t>* هاگ ها مقاوم ترین شکل میکروب ها هستند .به تجربه ثابت شده است که آنها نیز در حرارت اتوکلاو نابود می شوند.برای اینکه ابزار وبسته های جراحی در اتوکلاو سترون شوند ،باید آنها را طوری قرارداد که بخار آب اطراف آنها را فراگیرد وبه درونشان نیز نفوذ کند .هنگام گذاردن وسایل داخل اتوکلاوباید سعی شود که بسته ها از طرف </a:t>
            </a:r>
            <a:r>
              <a:rPr lang="fa-IR" dirty="0" smtClean="0"/>
              <a:t>ضلع </a:t>
            </a:r>
            <a:r>
              <a:rPr lang="fa-IR" dirty="0"/>
              <a:t>باریکتر  در داخل اتوکلاو قرارگیرد تا بخار بتواند به داخل بسته از لابه لای وسایل عبور کند.ختما لایه داخلی پک ها را نوار اتوکلاو بزنید که مطمئن باشید در موقع مصرف نوار آن تغییر رنگ می دهد.</a:t>
            </a:r>
            <a:endParaRPr lang="en-US" dirty="0"/>
          </a:p>
          <a:p>
            <a:pPr algn="r"/>
            <a:r>
              <a:rPr lang="fa-IR" dirty="0"/>
              <a:t>* پک ها وبسته ها باید به صورت عمودی (ایستاده در اتوکلاو قرارداده شود ونباید به حالت  خوابیده باشد).</a:t>
            </a:r>
            <a:endParaRPr lang="en-US" dirty="0"/>
          </a:p>
          <a:p>
            <a:pPr algn="r"/>
            <a:r>
              <a:rPr lang="fa-IR" dirty="0"/>
              <a:t>* پک ها باید محکم بسته شود ودر حالتی گذاشته شود که بین آنها فضا جهت عبور بخار باشدواتوکلاو خیلی نباید پر شود.</a:t>
            </a:r>
            <a:endParaRPr lang="en-US" dirty="0"/>
          </a:p>
          <a:p>
            <a:pPr algn="r"/>
            <a:r>
              <a:rPr lang="fa-IR" dirty="0"/>
              <a:t>* وسایل بزرگ را با وسایل کوچک باید یک در میان  گذاشت تا بخار از کلیه لایه ها عبور کند.</a:t>
            </a:r>
            <a:endParaRPr lang="en-US" dirty="0"/>
          </a:p>
          <a:p>
            <a:pPr algn="r"/>
            <a:r>
              <a:rPr lang="fa-IR" dirty="0"/>
              <a:t>*  اگر بیکس های بزرگ داخل اتکلاو می گذارید ،دریچه های اطراف آنرا باز کنید وداخل اتو کلاو بگذارید .فراموش نکنید پس از استریل شدن وبه هنگام خروج دریچه های اطراف آن را </a:t>
            </a:r>
            <a:r>
              <a:rPr lang="fa-IR" dirty="0" smtClean="0"/>
              <a:t>ببندید</a:t>
            </a:r>
            <a:endParaRPr lang="en-US" dirty="0"/>
          </a:p>
        </p:txBody>
      </p:sp>
    </p:spTree>
    <p:extLst>
      <p:ext uri="{BB962C8B-B14F-4D97-AF65-F5344CB8AC3E}">
        <p14:creationId xmlns:p14="http://schemas.microsoft.com/office/powerpoint/2010/main" val="8454548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46</a:t>
            </a:fld>
            <a:endParaRPr lang="en-US" altLang="en-US"/>
          </a:p>
        </p:txBody>
      </p:sp>
      <p:sp>
        <p:nvSpPr>
          <p:cNvPr id="5" name="Rectangle 4"/>
          <p:cNvSpPr/>
          <p:nvPr/>
        </p:nvSpPr>
        <p:spPr>
          <a:xfrm>
            <a:off x="251520" y="692696"/>
            <a:ext cx="8712968" cy="3970318"/>
          </a:xfrm>
          <a:prstGeom prst="rect">
            <a:avLst/>
          </a:prstGeom>
        </p:spPr>
        <p:txBody>
          <a:bodyPr wrap="square">
            <a:spAutoFit/>
          </a:bodyPr>
          <a:lstStyle/>
          <a:p>
            <a:pPr algn="r" rtl="1"/>
            <a:r>
              <a:rPr lang="fa-IR" dirty="0"/>
              <a:t>* بعد از باز کردن در اتوکلاو وسایل را بلافاصله خارج نکنید چون وسایل برای خشک شدن کامل نیاز به زمان دارند.وسایل را نباید مرطوب خارج کرد زیرا غیر استریل خواهند شد.</a:t>
            </a:r>
            <a:endParaRPr lang="en-US" dirty="0"/>
          </a:p>
          <a:p>
            <a:pPr algn="r"/>
            <a:endParaRPr lang="fa-IR" dirty="0" smtClean="0"/>
          </a:p>
          <a:p>
            <a:pPr algn="r"/>
            <a:endParaRPr lang="fa-IR" dirty="0"/>
          </a:p>
          <a:p>
            <a:pPr algn="r"/>
            <a:r>
              <a:rPr lang="fa-IR" dirty="0" smtClean="0"/>
              <a:t>* </a:t>
            </a:r>
            <a:r>
              <a:rPr lang="fa-IR" dirty="0"/>
              <a:t>پس از درآوردن پک ها از اتوکلاو ،با ید کاملا خشک باشند وبا دست مرطوب پک ها جا به جا نشود.</a:t>
            </a:r>
            <a:endParaRPr lang="en-US" dirty="0"/>
          </a:p>
          <a:p>
            <a:pPr algn="r"/>
            <a:endParaRPr lang="fa-IR" dirty="0" smtClean="0"/>
          </a:p>
          <a:p>
            <a:pPr algn="r"/>
            <a:endParaRPr lang="fa-IR" dirty="0"/>
          </a:p>
          <a:p>
            <a:pPr algn="r"/>
            <a:r>
              <a:rPr lang="fa-IR" dirty="0" smtClean="0"/>
              <a:t>* </a:t>
            </a:r>
            <a:r>
              <a:rPr lang="fa-IR" dirty="0"/>
              <a:t>ست پانسمان را نباید پیس ار سپری شدن تاریخ انقضاء یا در صورت خیس ،پاره یا سوراخ شدن بسته بندی استریل مورد استفاده قرارداد.</a:t>
            </a:r>
            <a:endParaRPr lang="en-US" dirty="0"/>
          </a:p>
          <a:p>
            <a:pPr algn="r"/>
            <a:endParaRPr lang="fa-IR" dirty="0" smtClean="0"/>
          </a:p>
          <a:p>
            <a:pPr algn="r"/>
            <a:endParaRPr lang="fa-IR" dirty="0"/>
          </a:p>
          <a:p>
            <a:pPr algn="r"/>
            <a:r>
              <a:rPr lang="fa-IR" dirty="0" smtClean="0"/>
              <a:t>* </a:t>
            </a:r>
            <a:r>
              <a:rPr lang="fa-IR" dirty="0"/>
              <a:t>در صورتی که اندیکاتورها ی اتوکلاو پس از استریلیزاسیون تغییر رنگ نداده باشند، بایستی از استفاده بسته خودداری نمود</a:t>
            </a:r>
            <a:endParaRPr lang="en-US" dirty="0"/>
          </a:p>
        </p:txBody>
      </p:sp>
    </p:spTree>
    <p:extLst>
      <p:ext uri="{BB962C8B-B14F-4D97-AF65-F5344CB8AC3E}">
        <p14:creationId xmlns:p14="http://schemas.microsoft.com/office/powerpoint/2010/main" val="28279393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47</a:t>
            </a:fld>
            <a:endParaRPr lang="en-US" altLang="en-US"/>
          </a:p>
        </p:txBody>
      </p:sp>
      <p:sp>
        <p:nvSpPr>
          <p:cNvPr id="5" name="Rectangle 4"/>
          <p:cNvSpPr/>
          <p:nvPr/>
        </p:nvSpPr>
        <p:spPr>
          <a:xfrm>
            <a:off x="395536" y="188640"/>
            <a:ext cx="8568952" cy="5909310"/>
          </a:xfrm>
          <a:prstGeom prst="rect">
            <a:avLst/>
          </a:prstGeom>
        </p:spPr>
        <p:txBody>
          <a:bodyPr wrap="square">
            <a:spAutoFit/>
          </a:bodyPr>
          <a:lstStyle/>
          <a:p>
            <a:pPr algn="r" rtl="1"/>
            <a:r>
              <a:rPr lang="fa-IR" b="1" dirty="0"/>
              <a:t>-2-4) نکات ایمنی ومهم در هنگام کار با دستگاه اتوکلاو</a:t>
            </a:r>
            <a:r>
              <a:rPr lang="fa-IR" dirty="0"/>
              <a:t>:</a:t>
            </a:r>
            <a:endParaRPr lang="en-US" dirty="0"/>
          </a:p>
          <a:p>
            <a:pPr algn="r"/>
            <a:endParaRPr lang="fa-IR" dirty="0" smtClean="0"/>
          </a:p>
          <a:p>
            <a:pPr algn="r"/>
            <a:endParaRPr lang="fa-IR" dirty="0"/>
          </a:p>
          <a:p>
            <a:pPr algn="r"/>
            <a:r>
              <a:rPr lang="fa-IR" dirty="0" smtClean="0"/>
              <a:t>* </a:t>
            </a:r>
            <a:r>
              <a:rPr lang="fa-IR" dirty="0"/>
              <a:t>در صورت نو بودن دستگاه در چند سیکل ابتدائی دستگاه ممکن است بو یا دود خفیفی از دستگاه خارج شود که به علت </a:t>
            </a:r>
            <a:r>
              <a:rPr lang="fa-IR" dirty="0" smtClean="0"/>
              <a:t>نو  بودن </a:t>
            </a:r>
            <a:r>
              <a:rPr lang="fa-IR" dirty="0"/>
              <a:t>المنت های خشک کن می باشد که بعد از مدتی بر طرف می شود.</a:t>
            </a:r>
            <a:endParaRPr lang="en-US" dirty="0"/>
          </a:p>
          <a:p>
            <a:pPr algn="r"/>
            <a:r>
              <a:rPr lang="fa-IR" dirty="0"/>
              <a:t>* از دستکش مقاوم به حرارت ومحافظ چشم استفاده شود.</a:t>
            </a:r>
            <a:endParaRPr lang="en-US" dirty="0"/>
          </a:p>
          <a:p>
            <a:pPr algn="r"/>
            <a:r>
              <a:rPr lang="fa-IR" dirty="0"/>
              <a:t>* بعداز آنکه فشار  اتاقک اتوکلاو به صفر ودمای آن به 60درجه رسید کنار درب اتوکلاو بیستید ودرب آنرا باز کنید منتظر بمانید تا ظروف  کمی خنک  وسپس آنها را خارج نمایید.</a:t>
            </a:r>
            <a:endParaRPr lang="en-US" dirty="0"/>
          </a:p>
          <a:p>
            <a:pPr algn="r"/>
            <a:r>
              <a:rPr lang="fa-IR" dirty="0"/>
              <a:t>* هرگز در هنگام روشن بودن دستگاه نسبت به بارگذاری وخارج نمودن وسایل ویا مواد ننمایید.</a:t>
            </a:r>
            <a:endParaRPr lang="en-US" dirty="0"/>
          </a:p>
          <a:p>
            <a:pPr algn="r"/>
            <a:r>
              <a:rPr lang="fa-IR" dirty="0"/>
              <a:t>* هرگز در هنگام روشن بودن دستگاه </a:t>
            </a:r>
            <a:r>
              <a:rPr lang="fa-IR" dirty="0" smtClean="0"/>
              <a:t>و وصل </a:t>
            </a:r>
            <a:r>
              <a:rPr lang="fa-IR" dirty="0"/>
              <a:t>بودن به پریز برق نسبت به تمیز کردن آن اقدام نکنید.</a:t>
            </a:r>
            <a:endParaRPr lang="en-US" dirty="0"/>
          </a:p>
          <a:p>
            <a:pPr algn="r"/>
            <a:r>
              <a:rPr lang="fa-IR" dirty="0"/>
              <a:t>* هرگز پیچ های محکم کننده درب دستگاه را در هنگام روشن بودن آن شل وسفت نکنید.</a:t>
            </a:r>
            <a:endParaRPr lang="en-US" dirty="0"/>
          </a:p>
          <a:p>
            <a:pPr algn="r"/>
            <a:r>
              <a:rPr lang="fa-IR" dirty="0"/>
              <a:t>* اتوکلاو یک دستگاه نمایشی نیست وباید آنرا در یک اتاق مخصوص وشرایط مناسب قرارداد.</a:t>
            </a:r>
            <a:endParaRPr lang="en-US" dirty="0"/>
          </a:p>
          <a:p>
            <a:pPr algn="r"/>
            <a:r>
              <a:rPr lang="fa-IR" dirty="0"/>
              <a:t>* سطحی که اتوکلاو درآن قرارمی گیرد باید مسطح ، محکم </a:t>
            </a:r>
            <a:r>
              <a:rPr lang="fa-IR" dirty="0" smtClean="0"/>
              <a:t>و تراز </a:t>
            </a:r>
            <a:r>
              <a:rPr lang="fa-IR" dirty="0"/>
              <a:t>باشد.</a:t>
            </a:r>
            <a:endParaRPr lang="en-US" dirty="0"/>
          </a:p>
          <a:p>
            <a:pPr algn="r"/>
            <a:r>
              <a:rPr lang="fa-IR" dirty="0"/>
              <a:t>* از قراردادن هرگونه وسیله روی دستگاه اتوکلاو خودداری نمایید.</a:t>
            </a:r>
            <a:endParaRPr lang="en-US" dirty="0"/>
          </a:p>
          <a:p>
            <a:pPr algn="r"/>
            <a:r>
              <a:rPr lang="fa-IR" dirty="0"/>
              <a:t>* فاصله حداقل 15 سانتی متری از دیوار را رعایت نماییدف فن اتوکلاو حداقل 15 سانتی متر از هر شی ثابت ومتحرک  فاصله داشته باشد.</a:t>
            </a:r>
            <a:endParaRPr lang="en-US" dirty="0"/>
          </a:p>
          <a:p>
            <a:pPr algn="r"/>
            <a:r>
              <a:rPr lang="fa-IR" dirty="0"/>
              <a:t>* از واردکردن هرگونه ضربه به دستگاه واز به زمین افتادن دستگاه خودداری شود</a:t>
            </a:r>
            <a:endParaRPr lang="en-US" dirty="0"/>
          </a:p>
        </p:txBody>
      </p:sp>
    </p:spTree>
    <p:extLst>
      <p:ext uri="{BB962C8B-B14F-4D97-AF65-F5344CB8AC3E}">
        <p14:creationId xmlns:p14="http://schemas.microsoft.com/office/powerpoint/2010/main" val="32162093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48</a:t>
            </a:fld>
            <a:endParaRPr lang="en-US" altLang="en-US"/>
          </a:p>
        </p:txBody>
      </p:sp>
      <p:sp>
        <p:nvSpPr>
          <p:cNvPr id="5" name="Rectangle 4"/>
          <p:cNvSpPr/>
          <p:nvPr/>
        </p:nvSpPr>
        <p:spPr>
          <a:xfrm>
            <a:off x="539552" y="260648"/>
            <a:ext cx="8424936" cy="6463308"/>
          </a:xfrm>
          <a:prstGeom prst="rect">
            <a:avLst/>
          </a:prstGeom>
        </p:spPr>
        <p:txBody>
          <a:bodyPr wrap="square">
            <a:spAutoFit/>
          </a:bodyPr>
          <a:lstStyle/>
          <a:p>
            <a:pPr algn="r" rtl="1"/>
            <a:r>
              <a:rPr lang="fa-IR" dirty="0"/>
              <a:t>* درصورتی که دمای اطراف دستگاه زیرصفردرجه سانتیگراد باشد وقصد دارید برای مدت طولانی از دستگاه استفاده نکنید آب داخل مخزن را تخلیه کنید.</a:t>
            </a:r>
            <a:endParaRPr lang="en-US" dirty="0"/>
          </a:p>
          <a:p>
            <a:pPr algn="r"/>
            <a:endParaRPr lang="fa-IR" dirty="0" smtClean="0"/>
          </a:p>
          <a:p>
            <a:pPr algn="r"/>
            <a:r>
              <a:rPr lang="fa-IR" dirty="0" smtClean="0"/>
              <a:t>* </a:t>
            </a:r>
            <a:r>
              <a:rPr lang="fa-IR" dirty="0"/>
              <a:t>همیشه قبل از جابجایی اتوکلاو اب مخزن را تخلیه کنید</a:t>
            </a:r>
            <a:endParaRPr lang="en-US" dirty="0"/>
          </a:p>
          <a:p>
            <a:pPr algn="r"/>
            <a:r>
              <a:rPr lang="fa-IR" dirty="0"/>
              <a:t>* جهت جلوگیری از تشکیل رسوب در </a:t>
            </a:r>
            <a:r>
              <a:rPr lang="fa-IR" dirty="0" smtClean="0"/>
              <a:t>دستگاه اتوکلاو </a:t>
            </a:r>
            <a:r>
              <a:rPr lang="fa-IR" dirty="0"/>
              <a:t>،حتما از آب مقطر استفاده نمایید..</a:t>
            </a:r>
            <a:endParaRPr lang="en-US" dirty="0"/>
          </a:p>
          <a:p>
            <a:pPr algn="r"/>
            <a:endParaRPr lang="fa-IR" dirty="0" smtClean="0"/>
          </a:p>
          <a:p>
            <a:pPr algn="r"/>
            <a:r>
              <a:rPr lang="fa-IR" dirty="0" smtClean="0"/>
              <a:t>* </a:t>
            </a:r>
            <a:r>
              <a:rPr lang="fa-IR" dirty="0"/>
              <a:t>دقت نمایید که آب روی دستگاه مخصوصا قسمتهای الکترونیکی نریزد.</a:t>
            </a:r>
            <a:endParaRPr lang="en-US" dirty="0"/>
          </a:p>
          <a:p>
            <a:pPr algn="r"/>
            <a:r>
              <a:rPr lang="fa-IR" dirty="0"/>
              <a:t>* استفاده بیشتر از دمای لازم ومدت زمان طولانی تر تاثیری در نتیجه  ندارد.بهتر است از دما وزمان لازم براساس دستورالعمل استفاده نمایید.</a:t>
            </a:r>
            <a:endParaRPr lang="en-US" dirty="0"/>
          </a:p>
          <a:p>
            <a:pPr algn="r"/>
            <a:r>
              <a:rPr lang="fa-IR" dirty="0"/>
              <a:t>* در پایان کار روزانه درب دستگاه در حین خاموش بودن قفل نگردد.( بدین معنی که درب دستگاه باید به صورت نیمه باز باشد تا از فشار زیاد به لاستیک درب پیشگیری شود .این امر باعث افزایش طول عمر لاستیک درب می شود.)</a:t>
            </a:r>
            <a:endParaRPr lang="en-US" dirty="0"/>
          </a:p>
          <a:p>
            <a:pPr algn="r"/>
            <a:r>
              <a:rPr lang="fa-IR" dirty="0"/>
              <a:t>* ترجیحا از یک پریز جداگانه برای دستگاه استفاده شود.کابل اصلی دستگاه مستقیما به پریز وصل کنید ودر صورت استفاده از کابل رابط ویا سه راهی ،امکان قطع برق ،خرابی وآتش سوزی وجود دارد.</a:t>
            </a:r>
            <a:endParaRPr lang="en-US" dirty="0"/>
          </a:p>
          <a:p>
            <a:pPr algn="r"/>
            <a:r>
              <a:rPr lang="fa-IR" dirty="0"/>
              <a:t>* در صورتی که تست های اتوکلاو بعد از استریلیزاسیون تغییر رنگ نداده باشد، بایستی از استفاده ست خوداری کرده وبا ثبت شماره اتوکلاو وتاریخ ونوع ست  فورا به مسئول مربوطه اطلاع داده شود.</a:t>
            </a:r>
            <a:endParaRPr lang="en-US" dirty="0"/>
          </a:p>
          <a:p>
            <a:pPr algn="r"/>
            <a:r>
              <a:rPr lang="fa-IR" dirty="0"/>
              <a:t>* واشر سیلیکونی درب دستگاه را روزانه یک نوبت با آب گرم وصابون وبا پارچه نمدار بدون </a:t>
            </a:r>
            <a:r>
              <a:rPr lang="fa-IR" dirty="0" smtClean="0"/>
              <a:t>پرز تمیز </a:t>
            </a:r>
            <a:r>
              <a:rPr lang="fa-IR" dirty="0"/>
              <a:t>کنید.(از دستمال کاغذی وموارد مشابه استفاده نکنید).</a:t>
            </a:r>
            <a:endParaRPr lang="en-US" dirty="0"/>
          </a:p>
          <a:p>
            <a:pPr algn="r"/>
            <a:r>
              <a:rPr lang="fa-IR" dirty="0"/>
              <a:t>*در صورت هرنوع نشتی وتغییر شکل واشرسیلیکونی را حتما تعویض نمایید واز واشر مخصوص دستگاه استفاده نمایید.</a:t>
            </a:r>
            <a:endParaRPr lang="en-US" dirty="0"/>
          </a:p>
          <a:p>
            <a:pPr algn="r"/>
            <a:r>
              <a:rPr lang="fa-IR" dirty="0"/>
              <a:t>تذکر : درصورت وجود فشار درون دستگاه از باز کردن در آن خودداری شود</a:t>
            </a:r>
            <a:endParaRPr lang="en-US" dirty="0"/>
          </a:p>
        </p:txBody>
      </p:sp>
    </p:spTree>
    <p:extLst>
      <p:ext uri="{BB962C8B-B14F-4D97-AF65-F5344CB8AC3E}">
        <p14:creationId xmlns:p14="http://schemas.microsoft.com/office/powerpoint/2010/main" val="41149788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49</a:t>
            </a:fld>
            <a:endParaRPr lang="en-US" altLang="en-US"/>
          </a:p>
        </p:txBody>
      </p:sp>
      <p:sp>
        <p:nvSpPr>
          <p:cNvPr id="5" name="Rectangle 4"/>
          <p:cNvSpPr/>
          <p:nvPr/>
        </p:nvSpPr>
        <p:spPr>
          <a:xfrm>
            <a:off x="323528" y="260648"/>
            <a:ext cx="8712968" cy="6186309"/>
          </a:xfrm>
          <a:prstGeom prst="rect">
            <a:avLst/>
          </a:prstGeom>
        </p:spPr>
        <p:txBody>
          <a:bodyPr wrap="square">
            <a:spAutoFit/>
          </a:bodyPr>
          <a:lstStyle/>
          <a:p>
            <a:pPr algn="r" rtl="1"/>
            <a:r>
              <a:rPr lang="fa-IR" b="1" dirty="0"/>
              <a:t>-2-4) نگهداشت اتوکلاو:</a:t>
            </a:r>
            <a:endParaRPr lang="en-US" dirty="0"/>
          </a:p>
          <a:p>
            <a:pPr algn="r"/>
            <a:endParaRPr lang="fa-IR" b="1" dirty="0" smtClean="0"/>
          </a:p>
          <a:p>
            <a:pPr algn="r"/>
            <a:r>
              <a:rPr lang="fa-IR" b="1" dirty="0" smtClean="0"/>
              <a:t>روزانه</a:t>
            </a:r>
            <a:r>
              <a:rPr lang="fa-IR" b="1" dirty="0"/>
              <a:t>:</a:t>
            </a:r>
            <a:endParaRPr lang="en-US" dirty="0"/>
          </a:p>
          <a:p>
            <a:pPr algn="r"/>
            <a:r>
              <a:rPr lang="fa-IR" dirty="0"/>
              <a:t>1- تمیز کردن محفظه داخلی دستگاه براساس توصیه شرکت سازنده</a:t>
            </a:r>
            <a:endParaRPr lang="en-US" dirty="0"/>
          </a:p>
          <a:p>
            <a:pPr algn="r"/>
            <a:r>
              <a:rPr lang="fa-IR" dirty="0"/>
              <a:t>2- لوازم فرعی مانند طبقات وسینی ها را با آب وصابون شستشو شود.</a:t>
            </a:r>
            <a:endParaRPr lang="en-US" dirty="0"/>
          </a:p>
          <a:p>
            <a:pPr algn="r"/>
            <a:r>
              <a:rPr lang="fa-IR" dirty="0"/>
              <a:t>3- تمیز کردن واشر وآب یندی با استفاده از یک پارچه مرطوب بدون پرز وبررسی آن جهت اطمینان از سالم بودن آن وعدم وجود بریدگی وسائیدگی.</a:t>
            </a:r>
            <a:endParaRPr lang="en-US" dirty="0"/>
          </a:p>
          <a:p>
            <a:pPr algn="r"/>
            <a:r>
              <a:rPr lang="fa-IR" dirty="0"/>
              <a:t>4- بررسی روزانه به منظور مشاهده هرگونه حالت غیر عادی</a:t>
            </a:r>
            <a:endParaRPr lang="en-US" dirty="0"/>
          </a:p>
          <a:p>
            <a:pPr algn="r"/>
            <a:r>
              <a:rPr lang="fa-IR" dirty="0"/>
              <a:t>5- بازرسی چشمی به منظور مشاهده نشتی هرگونه بخار یا آب</a:t>
            </a:r>
            <a:endParaRPr lang="en-US" dirty="0"/>
          </a:p>
          <a:p>
            <a:pPr algn="r"/>
            <a:endParaRPr lang="fa-IR" b="1" dirty="0" smtClean="0"/>
          </a:p>
          <a:p>
            <a:pPr algn="r"/>
            <a:r>
              <a:rPr lang="fa-IR" b="1" dirty="0" smtClean="0"/>
              <a:t>هفتگی</a:t>
            </a:r>
            <a:r>
              <a:rPr lang="fa-IR" dirty="0" smtClean="0"/>
              <a:t> </a:t>
            </a:r>
            <a:r>
              <a:rPr lang="fa-IR" dirty="0"/>
              <a:t>:</a:t>
            </a:r>
            <a:endParaRPr lang="en-US" dirty="0"/>
          </a:p>
          <a:p>
            <a:pPr algn="r"/>
            <a:r>
              <a:rPr lang="fa-IR" dirty="0"/>
              <a:t>1-  سوپاپ اطمینان را بررسی کنید.</a:t>
            </a:r>
            <a:endParaRPr lang="en-US" dirty="0"/>
          </a:p>
          <a:p>
            <a:pPr algn="r"/>
            <a:r>
              <a:rPr lang="fa-IR" dirty="0"/>
              <a:t>2-به صورت هفتگی از اندیکاتورهای بیولوژیک استفاده شود.</a:t>
            </a:r>
            <a:endParaRPr lang="en-US" dirty="0"/>
          </a:p>
          <a:p>
            <a:pPr algn="r"/>
            <a:r>
              <a:rPr lang="fa-IR" dirty="0"/>
              <a:t>3-بررسی ارتباط دما وفشار در حین دوره کاری</a:t>
            </a:r>
            <a:endParaRPr lang="en-US" dirty="0"/>
          </a:p>
          <a:p>
            <a:pPr algn="r"/>
            <a:endParaRPr lang="fa-IR" b="1" dirty="0" smtClean="0"/>
          </a:p>
          <a:p>
            <a:pPr algn="r"/>
            <a:r>
              <a:rPr lang="fa-IR" b="1" dirty="0" smtClean="0"/>
              <a:t>ماهیانه</a:t>
            </a:r>
            <a:r>
              <a:rPr lang="fa-IR" dirty="0"/>
              <a:t>:</a:t>
            </a:r>
            <a:endParaRPr lang="en-US" dirty="0"/>
          </a:p>
          <a:p>
            <a:pPr algn="r"/>
            <a:r>
              <a:rPr lang="fa-IR" dirty="0"/>
              <a:t>-بصورت ماهیانه آب دستگاه را تعویض نمایید. هرماه یکبار آب داخل مخزن اتوکلاورااز طریق شیر تخلیه تخلیه نموده و دوباره مخزن آب را با آب معمولی پر وخالی نموده تا غبار واقلام چسبیده به آن تمیز شود. سپس با آب مقطر پر کنید.در مورد مخزن آب مصرف شده نیز به همین ترتیب عمل نمایید.</a:t>
            </a:r>
            <a:endParaRPr lang="en-US" dirty="0"/>
          </a:p>
          <a:p>
            <a:pPr algn="r"/>
            <a:r>
              <a:rPr lang="fa-IR" b="1" dirty="0"/>
              <a:t>تذکر</a:t>
            </a:r>
            <a:r>
              <a:rPr lang="fa-IR" dirty="0"/>
              <a:t>:</a:t>
            </a:r>
            <a:endParaRPr lang="en-US" dirty="0"/>
          </a:p>
          <a:p>
            <a:pPr algn="r"/>
            <a:r>
              <a:rPr lang="fa-IR" dirty="0"/>
              <a:t>همیشه از آب دیونیزه وآب مقطر استفاده نمایید وهرگزاز آب شیر استفاده </a:t>
            </a:r>
            <a:r>
              <a:rPr lang="fa-IR" dirty="0" smtClean="0"/>
              <a:t>نکنید.</a:t>
            </a:r>
            <a:endParaRPr lang="en-US" dirty="0"/>
          </a:p>
        </p:txBody>
      </p:sp>
    </p:spTree>
    <p:extLst>
      <p:ext uri="{BB962C8B-B14F-4D97-AF65-F5344CB8AC3E}">
        <p14:creationId xmlns:p14="http://schemas.microsoft.com/office/powerpoint/2010/main" val="1017370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5BCEC8-CCB6-4FD7-ABDF-1786A13A3272}" type="slidenum">
              <a:rPr lang="en-US" altLang="en-US" smtClean="0"/>
              <a:pPr/>
              <a:t>5</a:t>
            </a:fld>
            <a:endParaRPr lang="en-US" altLang="en-US"/>
          </a:p>
        </p:txBody>
      </p:sp>
      <p:sp>
        <p:nvSpPr>
          <p:cNvPr id="2" name="Rectangle 1"/>
          <p:cNvSpPr/>
          <p:nvPr/>
        </p:nvSpPr>
        <p:spPr>
          <a:xfrm>
            <a:off x="323528" y="116632"/>
            <a:ext cx="8640960" cy="6186309"/>
          </a:xfrm>
          <a:prstGeom prst="rect">
            <a:avLst/>
          </a:prstGeom>
        </p:spPr>
        <p:txBody>
          <a:bodyPr wrap="square">
            <a:spAutoFit/>
          </a:bodyPr>
          <a:lstStyle/>
          <a:p>
            <a:pPr algn="r" rtl="1"/>
            <a:r>
              <a:rPr lang="fa-IR" b="1" dirty="0"/>
              <a:t>2)کنترل عفونت</a:t>
            </a:r>
            <a:endParaRPr lang="en-US" dirty="0"/>
          </a:p>
          <a:p>
            <a:pPr algn="r"/>
            <a:r>
              <a:rPr lang="fa-IR" dirty="0"/>
              <a:t>یک عفونت حالتی از بیماری است که به دنبال حضورعوامل بیماری زادر داخل یا روی بدن ایجاد می شود.شش جزءچرخه عفونت در زیر آمده است:</a:t>
            </a:r>
            <a:endParaRPr lang="en-US" dirty="0"/>
          </a:p>
          <a:p>
            <a:pPr algn="r"/>
            <a:endParaRPr lang="fa-IR" b="1" dirty="0" smtClean="0"/>
          </a:p>
          <a:p>
            <a:pPr algn="r"/>
            <a:r>
              <a:rPr lang="fa-IR" b="1" dirty="0" smtClean="0"/>
              <a:t>عامل </a:t>
            </a:r>
            <a:r>
              <a:rPr lang="fa-IR" b="1" dirty="0"/>
              <a:t>عفونت :</a:t>
            </a:r>
            <a:endParaRPr lang="en-US" dirty="0"/>
          </a:p>
          <a:p>
            <a:pPr algn="r"/>
            <a:r>
              <a:rPr lang="fa-IR" dirty="0"/>
              <a:t>تعدادی از شایعترین عواملی که قادر به ایجاد عفونت هستند عبارتند از باکتری ها ،ویروس ها وقارچ ها.</a:t>
            </a:r>
            <a:endParaRPr lang="en-US" dirty="0"/>
          </a:p>
          <a:p>
            <a:pPr algn="r"/>
            <a:r>
              <a:rPr lang="fa-IR" dirty="0"/>
              <a:t>مهم ترین ومتداول ترین عوامل ایجاد کننده عفونت مشاهده شده در موسسات  مراقبت بهداشتی  باکتری ها هستند.</a:t>
            </a:r>
            <a:endParaRPr lang="en-US" dirty="0"/>
          </a:p>
          <a:p>
            <a:pPr algn="r"/>
            <a:r>
              <a:rPr lang="fa-IR" dirty="0"/>
              <a:t>کوچکترین میکرو ارگانیسم ها،ویروس ها می باشند که فقط که فقط با میکروسکوپ الکترونی قابل مشاهده هستند. قارچها،میکروارگانیسم های شبه گیاهی هستند که باعث عفونت می شوند.</a:t>
            </a:r>
            <a:endParaRPr lang="en-US" dirty="0"/>
          </a:p>
          <a:p>
            <a:pPr algn="r"/>
            <a:endParaRPr lang="fa-IR" b="1" dirty="0" smtClean="0"/>
          </a:p>
          <a:p>
            <a:pPr algn="r"/>
            <a:r>
              <a:rPr lang="fa-IR" b="1" dirty="0" smtClean="0"/>
              <a:t>مخزن </a:t>
            </a:r>
            <a:r>
              <a:rPr lang="fa-IR" b="1" dirty="0"/>
              <a:t>عفونت:</a:t>
            </a:r>
            <a:endParaRPr lang="en-US" dirty="0"/>
          </a:p>
          <a:p>
            <a:pPr algn="r"/>
            <a:r>
              <a:rPr lang="fa-IR" dirty="0"/>
              <a:t>جایگاه طبیعی جهت رشد وتکثیر میکرو ارگانیسم ها است.مخزن می تواند زنده یا غیر زنده باشد. انسان، حیوانات ، خاک ، آب و...مخازنی هستند که انواع میکروارگانیسم های </a:t>
            </a:r>
            <a:endParaRPr lang="fa-IR" dirty="0" smtClean="0"/>
          </a:p>
          <a:p>
            <a:pPr algn="r"/>
            <a:r>
              <a:rPr lang="fa-IR" dirty="0" smtClean="0"/>
              <a:t>بیماری </a:t>
            </a:r>
            <a:r>
              <a:rPr lang="fa-IR" dirty="0"/>
              <a:t>زا می توانند در آن جا رشد وتکثیر پیدا کنند.</a:t>
            </a:r>
            <a:endParaRPr lang="en-US" dirty="0"/>
          </a:p>
          <a:p>
            <a:pPr algn="r"/>
            <a:endParaRPr lang="fa-IR" b="1" dirty="0" smtClean="0"/>
          </a:p>
          <a:p>
            <a:pPr algn="r"/>
            <a:endParaRPr lang="fa-IR" b="1" dirty="0"/>
          </a:p>
          <a:p>
            <a:pPr algn="r"/>
            <a:r>
              <a:rPr lang="fa-IR" b="1" dirty="0" smtClean="0"/>
              <a:t>راه </a:t>
            </a:r>
            <a:r>
              <a:rPr lang="fa-IR" b="1" dirty="0"/>
              <a:t>خروج:</a:t>
            </a:r>
            <a:endParaRPr lang="en-US" dirty="0"/>
          </a:p>
          <a:p>
            <a:pPr algn="r"/>
            <a:r>
              <a:rPr lang="fa-IR" dirty="0"/>
              <a:t>راههای خروج میکروارگانیسم </a:t>
            </a:r>
            <a:r>
              <a:rPr lang="fa-IR" dirty="0" smtClean="0"/>
              <a:t>از </a:t>
            </a:r>
            <a:r>
              <a:rPr lang="fa-IR" dirty="0"/>
              <a:t>مخزن متفاوت است. در انسان راه های معمولی خروجی عبارتنداز:دستگاه تنفس،گوارش،ادراری،تناسلی،پوست آسیب دیده،خون وبافت</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50</a:t>
            </a:fld>
            <a:endParaRPr lang="en-US" altLang="en-US"/>
          </a:p>
        </p:txBody>
      </p:sp>
      <p:sp>
        <p:nvSpPr>
          <p:cNvPr id="5" name="Rectangle 4"/>
          <p:cNvSpPr/>
          <p:nvPr/>
        </p:nvSpPr>
        <p:spPr>
          <a:xfrm>
            <a:off x="395536" y="58847"/>
            <a:ext cx="8352928" cy="5632311"/>
          </a:xfrm>
          <a:prstGeom prst="rect">
            <a:avLst/>
          </a:prstGeom>
        </p:spPr>
        <p:txBody>
          <a:bodyPr wrap="square">
            <a:spAutoFit/>
          </a:bodyPr>
          <a:lstStyle/>
          <a:p>
            <a:pPr algn="r"/>
            <a:endParaRPr lang="fa-IR" b="1" dirty="0" smtClean="0"/>
          </a:p>
          <a:p>
            <a:pPr algn="r"/>
            <a:endParaRPr lang="fa-IR" b="1" dirty="0" smtClean="0"/>
          </a:p>
          <a:p>
            <a:pPr algn="r"/>
            <a:r>
              <a:rPr lang="fa-IR" b="1" dirty="0" smtClean="0"/>
              <a:t>فصلی</a:t>
            </a:r>
            <a:r>
              <a:rPr lang="fa-IR" dirty="0"/>
              <a:t>:</a:t>
            </a:r>
            <a:endParaRPr lang="en-US" dirty="0"/>
          </a:p>
          <a:p>
            <a:pPr algn="r"/>
            <a:r>
              <a:rPr lang="fa-IR" dirty="0"/>
              <a:t>1-  بازرسی تمام اتصالات ولوله ها</a:t>
            </a:r>
            <a:endParaRPr lang="en-US" dirty="0"/>
          </a:p>
          <a:p>
            <a:pPr algn="r"/>
            <a:r>
              <a:rPr lang="fa-IR" dirty="0"/>
              <a:t>2- بازرسی شیرها، تمیز کردن وآب بندی آنها در صورت لزوم</a:t>
            </a:r>
            <a:endParaRPr lang="en-US" dirty="0"/>
          </a:p>
          <a:p>
            <a:pPr algn="r"/>
            <a:r>
              <a:rPr lang="fa-IR" dirty="0"/>
              <a:t>3- تمیز کردن فیلترها ،صافی ها ومجاری آب وبخار</a:t>
            </a:r>
            <a:endParaRPr lang="en-US" dirty="0"/>
          </a:p>
          <a:p>
            <a:pPr algn="r"/>
            <a:r>
              <a:rPr lang="fa-IR" dirty="0"/>
              <a:t>4- بررسی به منظور اطمینان ازعملکردصحیح  قفل های درب </a:t>
            </a:r>
            <a:endParaRPr lang="en-US" dirty="0"/>
          </a:p>
          <a:p>
            <a:pPr algn="r"/>
            <a:r>
              <a:rPr lang="fa-IR" dirty="0"/>
              <a:t>5-  بررسی عدم گرفتگی شیرهای اطمینان وولوهای مرتبط با آن</a:t>
            </a:r>
            <a:endParaRPr lang="en-US" dirty="0"/>
          </a:p>
          <a:p>
            <a:pPr algn="r"/>
            <a:endParaRPr lang="fa-IR" b="1" dirty="0" smtClean="0"/>
          </a:p>
          <a:p>
            <a:pPr algn="r"/>
            <a:r>
              <a:rPr lang="fa-IR" b="1" dirty="0" smtClean="0"/>
              <a:t>هر </a:t>
            </a:r>
            <a:r>
              <a:rPr lang="fa-IR" b="1" dirty="0"/>
              <a:t>6ماه یا سالانه:</a:t>
            </a:r>
            <a:endParaRPr lang="en-US" dirty="0"/>
          </a:p>
          <a:p>
            <a:pPr algn="r"/>
            <a:r>
              <a:rPr lang="fa-IR" dirty="0"/>
              <a:t>1-  دستگاه توسط نماینده شرکت بازرسی وتعمیر شود.</a:t>
            </a:r>
            <a:endParaRPr lang="en-US" dirty="0"/>
          </a:p>
          <a:p>
            <a:pPr algn="r"/>
            <a:r>
              <a:rPr lang="fa-IR" dirty="0"/>
              <a:t>2 -فیلتر آب وهوارا تعویض نمایید.</a:t>
            </a:r>
            <a:endParaRPr lang="en-US" dirty="0"/>
          </a:p>
          <a:p>
            <a:pPr algn="r"/>
            <a:r>
              <a:rPr lang="fa-IR" dirty="0"/>
              <a:t>3- جرم گیری محفظه</a:t>
            </a:r>
            <a:endParaRPr lang="en-US" dirty="0"/>
          </a:p>
          <a:p>
            <a:pPr algn="r"/>
            <a:r>
              <a:rPr lang="fa-IR" dirty="0"/>
              <a:t>4- بازرسی وجرم گیری مخزن آب</a:t>
            </a:r>
            <a:endParaRPr lang="en-US" dirty="0"/>
          </a:p>
          <a:p>
            <a:pPr algn="r"/>
            <a:r>
              <a:rPr lang="fa-IR" dirty="0"/>
              <a:t>5- بررسی عملکرد ووضعیت فشارسنج ها، دماسنج ها وکالیبراسیون آنها</a:t>
            </a:r>
            <a:endParaRPr lang="en-US" dirty="0"/>
          </a:p>
          <a:p>
            <a:pPr algn="r"/>
            <a:r>
              <a:rPr lang="fa-IR" dirty="0"/>
              <a:t>6- آزمون عملکرد تمامی کنترل ها ووسایل ایمنی شامل شیر اطمینان  وسیستم قفل </a:t>
            </a:r>
            <a:endParaRPr lang="fa-IR" dirty="0" smtClean="0"/>
          </a:p>
          <a:p>
            <a:pPr algn="r"/>
            <a:r>
              <a:rPr lang="fa-IR" dirty="0" smtClean="0"/>
              <a:t>کننده </a:t>
            </a:r>
            <a:r>
              <a:rPr lang="fa-IR" dirty="0"/>
              <a:t>درب تحت شرایط کاری</a:t>
            </a:r>
            <a:endParaRPr lang="en-US" dirty="0"/>
          </a:p>
          <a:p>
            <a:pPr algn="r"/>
            <a:r>
              <a:rPr lang="fa-IR" dirty="0"/>
              <a:t> </a:t>
            </a:r>
            <a:endParaRPr lang="en-US" dirty="0"/>
          </a:p>
          <a:p>
            <a:pPr algn="r"/>
            <a:endParaRPr lang="fa-IR" dirty="0" smtClean="0"/>
          </a:p>
          <a:p>
            <a:pPr algn="r"/>
            <a:r>
              <a:rPr lang="fa-IR" dirty="0" smtClean="0"/>
              <a:t>-</a:t>
            </a:r>
            <a:r>
              <a:rPr lang="fa-IR" b="1" dirty="0"/>
              <a:t>عمر مفید یک دستگاه اتوکلاو  15-10 سال است.</a:t>
            </a:r>
            <a:endParaRPr lang="en-US" dirty="0"/>
          </a:p>
        </p:txBody>
      </p:sp>
    </p:spTree>
    <p:extLst>
      <p:ext uri="{BB962C8B-B14F-4D97-AF65-F5344CB8AC3E}">
        <p14:creationId xmlns:p14="http://schemas.microsoft.com/office/powerpoint/2010/main" val="3026128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AC9E4E-B627-4F32-9113-E6B0286AC9AB}" type="slidenum">
              <a:rPr lang="en-US" altLang="en-US" smtClean="0"/>
              <a:pPr/>
              <a:t>51</a:t>
            </a:fld>
            <a:endParaRPr lang="en-US" altLang="en-US"/>
          </a:p>
        </p:txBody>
      </p:sp>
      <p:sp>
        <p:nvSpPr>
          <p:cNvPr id="5" name="Rectangle 4"/>
          <p:cNvSpPr/>
          <p:nvPr/>
        </p:nvSpPr>
        <p:spPr>
          <a:xfrm>
            <a:off x="539552" y="332656"/>
            <a:ext cx="8280920" cy="6186309"/>
          </a:xfrm>
          <a:prstGeom prst="rect">
            <a:avLst/>
          </a:prstGeom>
        </p:spPr>
        <p:txBody>
          <a:bodyPr wrap="square">
            <a:spAutoFit/>
          </a:bodyPr>
          <a:lstStyle/>
          <a:p>
            <a:pPr algn="r" rtl="1"/>
            <a:r>
              <a:rPr lang="fa-IR" b="1" dirty="0"/>
              <a:t>3-4 مقایسه دستگاههای اتوکلاو وفور</a:t>
            </a:r>
            <a:endParaRPr lang="en-US" dirty="0"/>
          </a:p>
          <a:p>
            <a:pPr algn="r"/>
            <a:r>
              <a:rPr lang="fa-IR" b="1" dirty="0"/>
              <a:t> </a:t>
            </a:r>
            <a:endParaRPr lang="en-US" dirty="0"/>
          </a:p>
          <a:p>
            <a:pPr algn="r"/>
            <a:r>
              <a:rPr lang="fa-IR" dirty="0"/>
              <a:t>* تاثیر حرارت مرطوب(اتوکلاو) خیلی بیشتر از دستگاه خشک (فور) می باشد.</a:t>
            </a:r>
            <a:endParaRPr lang="en-US" dirty="0"/>
          </a:p>
          <a:p>
            <a:pPr algn="r"/>
            <a:r>
              <a:rPr lang="fa-IR" dirty="0"/>
              <a:t>* در مواردی که نمی توان از حرارت مرطوب استفاده کرد، بایستی از حرارت خشک استفاده کرد.این روش تنها برای مواردی که ممکن است در اثر استفاده از حرارت مرطوب خراب شده ویا نسبت به آن نفوذ ناپذیر هستند به کار برده شود.مانند وسایل تیز.</a:t>
            </a:r>
            <a:endParaRPr lang="en-US" dirty="0"/>
          </a:p>
          <a:p>
            <a:pPr algn="r"/>
            <a:r>
              <a:rPr lang="fa-IR" dirty="0"/>
              <a:t> </a:t>
            </a:r>
            <a:endParaRPr lang="en-US" dirty="0"/>
          </a:p>
          <a:p>
            <a:pPr algn="r"/>
            <a:r>
              <a:rPr lang="fa-IR" dirty="0"/>
              <a:t>*  وسایل پارچه ای ، پنبه وگاز را نمی توان در فور قرارداد.</a:t>
            </a:r>
            <a:endParaRPr lang="en-US" dirty="0"/>
          </a:p>
          <a:p>
            <a:pPr algn="r"/>
            <a:r>
              <a:rPr lang="fa-IR" dirty="0"/>
              <a:t> </a:t>
            </a:r>
            <a:endParaRPr lang="en-US" dirty="0"/>
          </a:p>
          <a:p>
            <a:pPr algn="r"/>
            <a:r>
              <a:rPr lang="fa-IR" dirty="0"/>
              <a:t>*  مزیت دستگاه فور نسبت به اتوکلاو این است که  موجب کند شدن وسایل تیز وزنگ زدگی نمی شود.</a:t>
            </a:r>
            <a:endParaRPr lang="en-US" dirty="0"/>
          </a:p>
          <a:p>
            <a:pPr algn="r"/>
            <a:r>
              <a:rPr lang="fa-IR" dirty="0"/>
              <a:t> </a:t>
            </a:r>
            <a:endParaRPr lang="en-US" dirty="0"/>
          </a:p>
          <a:p>
            <a:pPr algn="r"/>
            <a:r>
              <a:rPr lang="fa-IR" dirty="0"/>
              <a:t>*  در دستگاه فور تمامی میکروارگانیسم ها از بین نمی روند.</a:t>
            </a:r>
            <a:endParaRPr lang="en-US" dirty="0"/>
          </a:p>
          <a:p>
            <a:pPr algn="r"/>
            <a:r>
              <a:rPr lang="fa-IR" dirty="0"/>
              <a:t> </a:t>
            </a:r>
            <a:endParaRPr lang="en-US" dirty="0"/>
          </a:p>
          <a:p>
            <a:pPr algn="r"/>
            <a:r>
              <a:rPr lang="fa-IR" dirty="0"/>
              <a:t>* در درجه حرارت های مشابه زمان لازم برای استریل نمودن با حرارت مرطوب از حرارت خشک کمتر است.</a:t>
            </a:r>
            <a:endParaRPr lang="en-US" dirty="0"/>
          </a:p>
          <a:p>
            <a:pPr algn="r"/>
            <a:endParaRPr lang="fa-IR" dirty="0" smtClean="0"/>
          </a:p>
          <a:p>
            <a:pPr algn="r"/>
            <a:r>
              <a:rPr lang="fa-IR" dirty="0" smtClean="0"/>
              <a:t>*  </a:t>
            </a:r>
            <a:r>
              <a:rPr lang="fa-IR" dirty="0"/>
              <a:t>دستگاه فور نسبت به دستگاه اتوکلاو نفوذ پذیری کمتری دارد.</a:t>
            </a:r>
            <a:endParaRPr lang="en-US" dirty="0"/>
          </a:p>
          <a:p>
            <a:pPr algn="r"/>
            <a:endParaRPr lang="fa-IR" dirty="0" smtClean="0"/>
          </a:p>
          <a:p>
            <a:pPr algn="r"/>
            <a:r>
              <a:rPr lang="fa-IR" dirty="0" smtClean="0"/>
              <a:t>* </a:t>
            </a:r>
            <a:r>
              <a:rPr lang="fa-IR" dirty="0"/>
              <a:t>درمواردی که نیاز به محیط کاملا استریل با ضریب بالا می باشد،از دستگاههایی با فشار بالای بخار آب به همراه دما یعنی همان اتوکلاو می باشد</a:t>
            </a:r>
            <a:endParaRPr lang="en-US" dirty="0"/>
          </a:p>
        </p:txBody>
      </p:sp>
    </p:spTree>
    <p:extLst>
      <p:ext uri="{BB962C8B-B14F-4D97-AF65-F5344CB8AC3E}">
        <p14:creationId xmlns:p14="http://schemas.microsoft.com/office/powerpoint/2010/main" val="690826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857224" y="1500174"/>
            <a:ext cx="2921252" cy="523220"/>
          </a:xfrm>
          <a:prstGeom prst="rect">
            <a:avLst/>
          </a:prstGeom>
          <a:noFill/>
        </p:spPr>
        <p:txBody>
          <a:bodyPr wrap="square" rtlCol="0">
            <a:spAutoFit/>
          </a:bodyPr>
          <a:lstStyle/>
          <a:p>
            <a:r>
              <a:rPr lang="fa-IR" sz="2800" dirty="0" smtClean="0">
                <a:solidFill>
                  <a:srgbClr val="0070C0"/>
                </a:solidFill>
                <a:cs typeface="B Titr" panose="00000700000000000000" pitchFamily="2" charset="-78"/>
              </a:rPr>
              <a:t>با سپاس از توجه شما</a:t>
            </a:r>
            <a:endParaRPr lang="en-US" sz="2800" dirty="0">
              <a:solidFill>
                <a:srgbClr val="0070C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0F9386A4-C4CF-4FBB-84D8-BA50A869B071}" type="slidenum">
              <a:rPr lang="en-US" altLang="en-US" smtClean="0"/>
              <a:pPr/>
              <a:t>52</a:t>
            </a:fld>
            <a:endParaRPr lang="en-US" altLang="en-US"/>
          </a:p>
        </p:txBody>
      </p:sp>
    </p:spTree>
    <p:extLst>
      <p:ext uri="{BB962C8B-B14F-4D97-AF65-F5344CB8AC3E}">
        <p14:creationId xmlns:p14="http://schemas.microsoft.com/office/powerpoint/2010/main" val="1584252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5BCEC8-CCB6-4FD7-ABDF-1786A13A3272}" type="slidenum">
              <a:rPr lang="en-US" altLang="en-US" smtClean="0"/>
              <a:pPr/>
              <a:t>6</a:t>
            </a:fld>
            <a:endParaRPr lang="en-US" altLang="en-US"/>
          </a:p>
        </p:txBody>
      </p:sp>
      <p:sp>
        <p:nvSpPr>
          <p:cNvPr id="2" name="Rectangle 1"/>
          <p:cNvSpPr/>
          <p:nvPr/>
        </p:nvSpPr>
        <p:spPr>
          <a:xfrm>
            <a:off x="395536" y="58847"/>
            <a:ext cx="8496944" cy="5909310"/>
          </a:xfrm>
          <a:prstGeom prst="rect">
            <a:avLst/>
          </a:prstGeom>
        </p:spPr>
        <p:txBody>
          <a:bodyPr wrap="square">
            <a:spAutoFit/>
          </a:bodyPr>
          <a:lstStyle/>
          <a:p>
            <a:pPr algn="r"/>
            <a:endParaRPr lang="fa-IR" b="1" dirty="0" smtClean="0"/>
          </a:p>
          <a:p>
            <a:pPr algn="r"/>
            <a:r>
              <a:rPr lang="fa-IR" b="1" dirty="0" smtClean="0"/>
              <a:t>راه </a:t>
            </a:r>
            <a:r>
              <a:rPr lang="fa-IR" b="1" dirty="0"/>
              <a:t>انتقال:</a:t>
            </a:r>
            <a:endParaRPr lang="en-US" dirty="0"/>
          </a:p>
          <a:p>
            <a:pPr algn="r"/>
            <a:r>
              <a:rPr lang="fa-IR" dirty="0"/>
              <a:t>یک میکرو ارگانیسم ممکن است توسط وسایل وراه های مختلف از مخزنش منتقل شود.میکروارگانیسم ها می توانند از طریق تماس مستقیم یا غیر مستقیم وارد بدن شوند.راه مستقیم عبارت است از نزدیکی بین میزبان مستعد ویک فرد آلوده یا ناقل مثلا هنگام لمس کردن،راه غیر مستقیم یعنی آلودگی از طریق وسایل وابزار انتقال یابد.</a:t>
            </a:r>
            <a:endParaRPr lang="en-US" dirty="0"/>
          </a:p>
          <a:p>
            <a:pPr algn="r"/>
            <a:endParaRPr lang="fa-IR" b="1" dirty="0" smtClean="0"/>
          </a:p>
          <a:p>
            <a:pPr algn="r"/>
            <a:endParaRPr lang="fa-IR" b="1" dirty="0"/>
          </a:p>
          <a:p>
            <a:pPr algn="r"/>
            <a:r>
              <a:rPr lang="fa-IR" b="1" dirty="0" smtClean="0"/>
              <a:t>راه </a:t>
            </a:r>
            <a:r>
              <a:rPr lang="fa-IR" b="1" dirty="0"/>
              <a:t>ورود:</a:t>
            </a:r>
            <a:endParaRPr lang="en-US" dirty="0"/>
          </a:p>
          <a:p>
            <a:pPr algn="r"/>
            <a:endParaRPr lang="fa-IR" dirty="0" smtClean="0"/>
          </a:p>
          <a:p>
            <a:pPr algn="r"/>
            <a:r>
              <a:rPr lang="fa-IR" dirty="0" smtClean="0"/>
              <a:t>راه </a:t>
            </a:r>
            <a:r>
              <a:rPr lang="fa-IR" dirty="0"/>
              <a:t>ورود میکروارگانیسم شبیه راه های خروج است.</a:t>
            </a:r>
            <a:endParaRPr lang="en-US" dirty="0"/>
          </a:p>
          <a:p>
            <a:pPr algn="r"/>
            <a:endParaRPr lang="fa-IR" b="1" dirty="0" smtClean="0"/>
          </a:p>
          <a:p>
            <a:pPr algn="r"/>
            <a:r>
              <a:rPr lang="fa-IR" b="1" dirty="0" smtClean="0"/>
              <a:t>میزبان </a:t>
            </a:r>
            <a:r>
              <a:rPr lang="fa-IR" b="1" dirty="0"/>
              <a:t>مستعد:</a:t>
            </a:r>
            <a:endParaRPr lang="en-US" dirty="0"/>
          </a:p>
          <a:p>
            <a:pPr algn="r"/>
            <a:endParaRPr lang="fa-IR" dirty="0" smtClean="0"/>
          </a:p>
          <a:p>
            <a:pPr algn="r"/>
            <a:endParaRPr lang="fa-IR" dirty="0"/>
          </a:p>
          <a:p>
            <a:pPr algn="r"/>
            <a:r>
              <a:rPr lang="fa-IR" dirty="0" smtClean="0"/>
              <a:t>برای </a:t>
            </a:r>
            <a:r>
              <a:rPr lang="fa-IR" dirty="0"/>
              <a:t>آنکه میکروارگانیسم ها به حیات خود ادامه دهند باید منبعی قابل قبول را یافته وبه هر عنوان به مقاومت ناشی از دفاع میزبان غلبه یابند.میزبان حساس شاخص مهمی در زنجیره عفونت به شمار می رود.در صورت مقاوم بودن میزبان زنجیره عفونت تشکیل نمی شود.مقاومت میزبان می تواند غیر اکتسابی باشد،مثل پوست ، مخاط واسید معده ،که در مقابل میکروب ها مقاومت می کنند یا اکتسابی باشد، مثل بالا بردن ایمنی افراد به وسیله واکسیناسیون</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428604"/>
            <a:ext cx="7786742" cy="507831"/>
          </a:xfrm>
          <a:prstGeom prst="rect">
            <a:avLst/>
          </a:prstGeom>
        </p:spPr>
        <p:txBody>
          <a:bodyPr wrap="square">
            <a:spAutoFit/>
          </a:bodyPr>
          <a:lstStyle/>
          <a:p>
            <a:pPr marL="609600" indent="-609600" algn="just" rtl="1">
              <a:buClr>
                <a:schemeClr val="tx1"/>
              </a:buClr>
            </a:pPr>
            <a:endParaRPr lang="fa-IR" sz="2700" dirty="0" smtClean="0">
              <a:solidFill>
                <a:srgbClr val="7030A0"/>
              </a:solidFill>
              <a:cs typeface="B Nazanin" pitchFamily="2" charset="-78"/>
            </a:endParaRPr>
          </a:p>
        </p:txBody>
      </p:sp>
      <p:sp>
        <p:nvSpPr>
          <p:cNvPr id="43010" name="Rectangle 2"/>
          <p:cNvSpPr>
            <a:spLocks noChangeArrowheads="1"/>
          </p:cNvSpPr>
          <p:nvPr/>
        </p:nvSpPr>
        <p:spPr bwMode="auto">
          <a:xfrm>
            <a:off x="251520" y="266754"/>
            <a:ext cx="871296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a:solidFill>
                <a:srgbClr val="C00000"/>
              </a:solidFill>
            </a:endParaRPr>
          </a:p>
          <a:p>
            <a:pPr marR="0" lvl="0" indent="0" algn="r" rtl="1" eaLnBrk="0" fontAlgn="base" hangingPunct="0">
              <a:lnSpc>
                <a:spcPct val="100000"/>
              </a:lnSpc>
              <a:spcBef>
                <a:spcPct val="0"/>
              </a:spcBef>
              <a:spcAft>
                <a:spcPct val="0"/>
              </a:spcAft>
              <a:buClrTx/>
              <a:buSzTx/>
              <a:buFontTx/>
              <a:buNone/>
              <a:tabLst/>
            </a:pPr>
            <a:endParaRPr lang="fa-IR" sz="2000" dirty="0" smtClean="0">
              <a:solidFill>
                <a:srgbClr val="C00000"/>
              </a:solidFill>
            </a:endParaRPr>
          </a:p>
          <a:p>
            <a:pPr marR="0" lvl="0" indent="0" algn="r" rtl="1" eaLnBrk="0" fontAlgn="base" hangingPunct="0">
              <a:lnSpc>
                <a:spcPct val="100000"/>
              </a:lnSpc>
              <a:spcBef>
                <a:spcPct val="0"/>
              </a:spcBef>
              <a:spcAft>
                <a:spcPct val="0"/>
              </a:spcAft>
              <a:buClrTx/>
              <a:buSzTx/>
              <a:buFontTx/>
              <a:buNone/>
              <a:tabLst/>
            </a:pPr>
            <a:r>
              <a:rPr lang="en-US" sz="2000" dirty="0" smtClean="0">
                <a:solidFill>
                  <a:srgbClr val="C00000"/>
                </a:solidFill>
              </a:rPr>
              <a:t>.</a:t>
            </a:r>
            <a:endParaRPr lang="en-US" sz="2000" dirty="0" smtClean="0">
              <a:solidFill>
                <a:srgbClr val="C00000"/>
              </a:solidFill>
            </a:endParaRPr>
          </a:p>
        </p:txBody>
      </p:sp>
      <p:sp>
        <p:nvSpPr>
          <p:cNvPr id="3" name="Slide Number Placeholder 2"/>
          <p:cNvSpPr>
            <a:spLocks noGrp="1"/>
          </p:cNvSpPr>
          <p:nvPr>
            <p:ph type="sldNum" sz="quarter" idx="12"/>
          </p:nvPr>
        </p:nvSpPr>
        <p:spPr/>
        <p:txBody>
          <a:bodyPr/>
          <a:lstStyle/>
          <a:p>
            <a:fld id="{E25BCEC8-CCB6-4FD7-ABDF-1786A13A3272}" type="slidenum">
              <a:rPr lang="en-US" altLang="en-US" smtClean="0"/>
              <a:pPr/>
              <a:t>7</a:t>
            </a:fld>
            <a:endParaRPr lang="en-US" altLang="en-US"/>
          </a:p>
        </p:txBody>
      </p:sp>
      <p:sp>
        <p:nvSpPr>
          <p:cNvPr id="2" name="Rectangle 1"/>
          <p:cNvSpPr/>
          <p:nvPr/>
        </p:nvSpPr>
        <p:spPr>
          <a:xfrm>
            <a:off x="395536" y="682519"/>
            <a:ext cx="8568952" cy="2308324"/>
          </a:xfrm>
          <a:prstGeom prst="rect">
            <a:avLst/>
          </a:prstGeom>
        </p:spPr>
        <p:txBody>
          <a:bodyPr wrap="square">
            <a:spAutoFit/>
          </a:bodyPr>
          <a:lstStyle/>
          <a:p>
            <a:pPr algn="r" rtl="1"/>
            <a:r>
              <a:rPr lang="fa-IR" b="1" dirty="0" smtClean="0"/>
              <a:t>3) مراحل </a:t>
            </a:r>
            <a:r>
              <a:rPr lang="fa-IR" b="1" dirty="0"/>
              <a:t>استریلیزاسیون</a:t>
            </a:r>
            <a:endParaRPr lang="en-US" dirty="0"/>
          </a:p>
          <a:p>
            <a:pPr algn="r"/>
            <a:endParaRPr lang="fa-IR" b="1" dirty="0"/>
          </a:p>
          <a:p>
            <a:pPr algn="r"/>
            <a:r>
              <a:rPr lang="fa-IR" b="1" dirty="0" smtClean="0"/>
              <a:t>1. تمیز </a:t>
            </a:r>
            <a:r>
              <a:rPr lang="fa-IR" b="1" dirty="0"/>
              <a:t>کردن،آلودگی زدایی وضد عفونی کردن</a:t>
            </a:r>
            <a:r>
              <a:rPr lang="fa-IR" dirty="0" smtClean="0"/>
              <a:t>:</a:t>
            </a:r>
          </a:p>
          <a:p>
            <a:pPr algn="r"/>
            <a:endParaRPr lang="en-US" dirty="0"/>
          </a:p>
          <a:p>
            <a:pPr algn="r"/>
            <a:r>
              <a:rPr lang="fa-IR" dirty="0"/>
              <a:t>ضد عفونی ،تمیز کردن ورفع آلودگی از سطح اقلامی که قراراست تحت فرایند </a:t>
            </a:r>
            <a:r>
              <a:rPr lang="fa-IR" dirty="0" smtClean="0"/>
              <a:t>استریلیزاسیون </a:t>
            </a:r>
            <a:r>
              <a:rPr lang="fa-IR" dirty="0"/>
              <a:t>قراربگیرند،باید بلافاصله پس از استفاده از آن ها وقبل از خشک شدن آلودگی صورت پذیرد.جهت اطمینان از تمیز شدن کامل باید تا حد امکان کلیه قسمت های متصل به هم جدا شوند.</a:t>
            </a:r>
            <a:endParaRPr lang="en-US" dirty="0"/>
          </a:p>
        </p:txBody>
      </p:sp>
      <p:pic>
        <p:nvPicPr>
          <p:cNvPr id="1026" name="Picture 2" descr="C:\Users\a.farahani\Desktop\تصاویر استریل\imagesNCAFP0H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3212976"/>
            <a:ext cx="6120680" cy="32403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5BCEC8-CCB6-4FD7-ABDF-1786A13A3272}" type="slidenum">
              <a:rPr lang="en-US" altLang="en-US" smtClean="0"/>
              <a:pPr/>
              <a:t>8</a:t>
            </a:fld>
            <a:endParaRPr lang="en-US" altLang="en-US"/>
          </a:p>
        </p:txBody>
      </p:sp>
      <p:pic>
        <p:nvPicPr>
          <p:cNvPr id="7170" name="Picture 2" descr="C:\Users\a.farahani\Desktop\تصاویر استریل\images4JXGFJP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692696"/>
            <a:ext cx="8136904" cy="52565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9552" y="1772816"/>
            <a:ext cx="7848872" cy="646331"/>
          </a:xfrm>
          <a:prstGeom prst="rect">
            <a:avLst/>
          </a:prstGeom>
        </p:spPr>
        <p:txBody>
          <a:bodyPr wrap="square">
            <a:spAutoFit/>
          </a:bodyPr>
          <a:lstStyle/>
          <a:p>
            <a:pPr algn="r"/>
            <a:r>
              <a:rPr lang="fa-IR" dirty="0"/>
              <a:t>شستشو وخشک کردن کامل آلودگی از تثبیت وخوردگی ابزار جلوگیری کرده وموانع رسیدن به میکروارگانیسم هارا در طی فرایند استریلیزاسیون بر طرف می سازد</a:t>
            </a:r>
            <a:endParaRPr lang="en-US" dirty="0"/>
          </a:p>
        </p:txBody>
      </p:sp>
    </p:spTree>
  </p:cSld>
  <p:clrMapOvr>
    <a:masterClrMapping/>
  </p:clrMapOvr>
  <p:transition spd="med">
    <p:comb dir="vert"/>
    <p:sndAc>
      <p:stSnd>
        <p:snd r:embed="rId2"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5BCEC8-CCB6-4FD7-ABDF-1786A13A3272}" type="slidenum">
              <a:rPr lang="en-US" altLang="en-US" smtClean="0"/>
              <a:pPr/>
              <a:t>9</a:t>
            </a:fld>
            <a:endParaRPr lang="en-US" altLang="en-US"/>
          </a:p>
        </p:txBody>
      </p:sp>
      <p:sp>
        <p:nvSpPr>
          <p:cNvPr id="2" name="Rectangle 1"/>
          <p:cNvSpPr/>
          <p:nvPr/>
        </p:nvSpPr>
        <p:spPr>
          <a:xfrm>
            <a:off x="323528" y="332656"/>
            <a:ext cx="8640960" cy="7294305"/>
          </a:xfrm>
          <a:prstGeom prst="rect">
            <a:avLst/>
          </a:prstGeom>
        </p:spPr>
        <p:txBody>
          <a:bodyPr wrap="square">
            <a:spAutoFit/>
          </a:bodyPr>
          <a:lstStyle/>
          <a:p>
            <a:pPr algn="r"/>
            <a:r>
              <a:rPr lang="fa-IR" dirty="0" smtClean="0"/>
              <a:t>نظافت </a:t>
            </a:r>
            <a:r>
              <a:rPr lang="fa-IR" dirty="0"/>
              <a:t>یا پاکسازی:</a:t>
            </a:r>
          </a:p>
          <a:p>
            <a:pPr algn="r"/>
            <a:endParaRPr lang="en-US" dirty="0" smtClean="0"/>
          </a:p>
          <a:p>
            <a:pPr algn="r"/>
            <a:r>
              <a:rPr lang="fa-IR" dirty="0" smtClean="0"/>
              <a:t>نظافت </a:t>
            </a:r>
            <a:r>
              <a:rPr lang="fa-IR" dirty="0"/>
              <a:t>توسط زدودن ویا استفاده از آب  با ترکیبات آنزیمی یا دترجنت ها (صابون یا تاید) امکانپذیر  می باشد.پاکسازی قبل از روش های ضد عفونی واستریلیزاسیون الزامی است،زیرا مواد آلی ومعدنی که برروی سطوح وسایل باقی می مانند در کارایی این روش ها تاثیر گذار می باشد.</a:t>
            </a:r>
          </a:p>
          <a:p>
            <a:pPr algn="r"/>
            <a:endParaRPr lang="en-US" dirty="0" smtClean="0"/>
          </a:p>
          <a:p>
            <a:pPr algn="r"/>
            <a:r>
              <a:rPr lang="fa-IR" dirty="0" smtClean="0"/>
              <a:t>آلودگی </a:t>
            </a:r>
            <a:r>
              <a:rPr lang="fa-IR" dirty="0"/>
              <a:t>زدایی روشی است که  باعث حذف میکروارگانیسم ها ی  بیماری زا از اجسام </a:t>
            </a:r>
            <a:endParaRPr lang="fa-IR" dirty="0" smtClean="0"/>
          </a:p>
          <a:p>
            <a:pPr algn="r"/>
            <a:r>
              <a:rPr lang="fa-IR" dirty="0" smtClean="0"/>
              <a:t>ودرنتیجه </a:t>
            </a:r>
            <a:r>
              <a:rPr lang="fa-IR" dirty="0"/>
              <a:t>باعث ایمنی در کار </a:t>
            </a:r>
            <a:r>
              <a:rPr lang="fa-IR" dirty="0" smtClean="0"/>
              <a:t>می شود.</a:t>
            </a:r>
          </a:p>
          <a:p>
            <a:pPr algn="r"/>
            <a:endParaRPr lang="fa-IR" dirty="0" smtClean="0"/>
          </a:p>
          <a:p>
            <a:pPr algn="r"/>
            <a:r>
              <a:rPr lang="fa-IR" dirty="0" smtClean="0"/>
              <a:t>اهمیت </a:t>
            </a:r>
            <a:r>
              <a:rPr lang="fa-IR" dirty="0"/>
              <a:t>نظافت قبل از ضد عفونی:</a:t>
            </a:r>
          </a:p>
          <a:p>
            <a:pPr algn="r"/>
            <a:r>
              <a:rPr lang="fa-IR" dirty="0" smtClean="0"/>
              <a:t>1.باعث </a:t>
            </a:r>
            <a:r>
              <a:rPr lang="fa-IR" dirty="0"/>
              <a:t>حذف آلودگی های عمده ومیکروارگانیسم هاتا 90 درصد می شود.</a:t>
            </a:r>
          </a:p>
          <a:p>
            <a:pPr algn="r"/>
            <a:r>
              <a:rPr lang="fa-IR" dirty="0"/>
              <a:t>2.در هنگام نظافت اطمینان بیشتری از سالم بودن وسایل وتجهیزات پزشکی حاصل می شود.</a:t>
            </a:r>
          </a:p>
          <a:p>
            <a:pPr algn="r"/>
            <a:r>
              <a:rPr lang="fa-IR" dirty="0"/>
              <a:t>3.با نظافت مناسب با حداقل زمان لازم جهت ضد عفونی واستریلیزاسیون بیشترین کارآیی به دست می آید</a:t>
            </a:r>
          </a:p>
          <a:p>
            <a:pPr algn="r"/>
            <a:endParaRPr lang="fa-IR" dirty="0"/>
          </a:p>
          <a:p>
            <a:pPr algn="r"/>
            <a:r>
              <a:rPr lang="fa-IR" dirty="0"/>
              <a:t>4.در صورت عدم نظافت مناسب ووارد شدن تعداد زیادی میکروارگانیسم ها در مواد ضد عفونی مقدارزیادی از ترکیبات شیمیایی سمی مانند توکسین باکتری ها وارد این مواد شده ودر صورت وارد شدن به جریان خون با عث تب می شوند.</a:t>
            </a:r>
            <a:endParaRPr lang="en-US" dirty="0"/>
          </a:p>
          <a:p>
            <a:pPr algn="r"/>
            <a:endParaRPr lang="fa-IR" dirty="0" smtClean="0"/>
          </a:p>
          <a:p>
            <a:pPr algn="r"/>
            <a:endParaRPr lang="fa-IR" dirty="0"/>
          </a:p>
          <a:p>
            <a:pPr algn="r"/>
            <a:endParaRPr lang="fa-IR" dirty="0" smtClean="0"/>
          </a:p>
          <a:p>
            <a:pPr algn="r"/>
            <a:endParaRPr lang="fa-IR" dirty="0"/>
          </a:p>
          <a:p>
            <a:pPr algn="r"/>
            <a:endParaRPr lang="fa-IR"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Wisp">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2.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3.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docProps/app.xml><?xml version="1.0" encoding="utf-8"?>
<Properties xmlns="http://schemas.openxmlformats.org/officeDocument/2006/extended-properties" xmlns:vt="http://schemas.openxmlformats.org/officeDocument/2006/docPropsVTypes">
  <Template/>
  <TotalTime>7813</TotalTime>
  <Words>7177</Words>
  <Application>Microsoft Office PowerPoint</Application>
  <PresentationFormat>On-screen Show (4:3)</PresentationFormat>
  <Paragraphs>687</Paragraphs>
  <Slides>52</Slides>
  <Notes>4</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dc:creator>
  <cp:lastModifiedBy>Moradi Farahani, Abbas</cp:lastModifiedBy>
  <cp:revision>949</cp:revision>
  <dcterms:created xsi:type="dcterms:W3CDTF">2006-08-16T00:00:00Z</dcterms:created>
  <dcterms:modified xsi:type="dcterms:W3CDTF">2019-02-24T12:30:54Z</dcterms:modified>
</cp:coreProperties>
</file>